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6" r:id="rId2"/>
    <p:sldId id="767" r:id="rId3"/>
    <p:sldId id="773" r:id="rId4"/>
    <p:sldId id="322" r:id="rId5"/>
    <p:sldId id="342" r:id="rId6"/>
    <p:sldId id="815" r:id="rId7"/>
    <p:sldId id="341" r:id="rId8"/>
    <p:sldId id="339" r:id="rId9"/>
    <p:sldId id="343" r:id="rId10"/>
    <p:sldId id="269" r:id="rId11"/>
    <p:sldId id="382" r:id="rId12"/>
    <p:sldId id="326" r:id="rId13"/>
    <p:sldId id="774" r:id="rId14"/>
    <p:sldId id="775" r:id="rId15"/>
    <p:sldId id="776" r:id="rId16"/>
    <p:sldId id="328" r:id="rId17"/>
    <p:sldId id="848" r:id="rId18"/>
    <p:sldId id="325" r:id="rId19"/>
    <p:sldId id="344" r:id="rId20"/>
    <p:sldId id="315" r:id="rId21"/>
    <p:sldId id="346" r:id="rId22"/>
    <p:sldId id="349" r:id="rId23"/>
    <p:sldId id="777" r:id="rId24"/>
    <p:sldId id="358" r:id="rId25"/>
    <p:sldId id="359" r:id="rId26"/>
    <p:sldId id="360" r:id="rId27"/>
    <p:sldId id="332" r:id="rId28"/>
    <p:sldId id="849" r:id="rId29"/>
    <p:sldId id="779" r:id="rId30"/>
    <p:sldId id="350" r:id="rId31"/>
    <p:sldId id="355" r:id="rId32"/>
    <p:sldId id="356" r:id="rId33"/>
    <p:sldId id="768" r:id="rId34"/>
    <p:sldId id="809" r:id="rId35"/>
    <p:sldId id="329" r:id="rId36"/>
    <p:sldId id="330" r:id="rId37"/>
    <p:sldId id="333" r:id="rId38"/>
    <p:sldId id="847" r:id="rId39"/>
    <p:sldId id="783" r:id="rId40"/>
    <p:sldId id="786" r:id="rId41"/>
    <p:sldId id="797" r:id="rId42"/>
    <p:sldId id="853" r:id="rId43"/>
    <p:sldId id="345" r:id="rId44"/>
    <p:sldId id="796" r:id="rId45"/>
    <p:sldId id="791" r:id="rId46"/>
    <p:sldId id="279" r:id="rId47"/>
    <p:sldId id="798" r:id="rId48"/>
    <p:sldId id="802" r:id="rId49"/>
    <p:sldId id="792" r:id="rId50"/>
    <p:sldId id="822" r:id="rId51"/>
    <p:sldId id="605" r:id="rId52"/>
    <p:sldId id="824"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9"/>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71DAA-4490-A644-95E2-4EB8D3701D61}" v="13" dt="2021-01-19T03:50:32.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34"/>
    <p:restoredTop sz="85016"/>
  </p:normalViewPr>
  <p:slideViewPr>
    <p:cSldViewPr snapToGrid="0" snapToObjects="1">
      <p:cViewPr varScale="1">
        <p:scale>
          <a:sx n="86" d="100"/>
          <a:sy n="86" d="100"/>
        </p:scale>
        <p:origin x="592" y="192"/>
      </p:cViewPr>
      <p:guideLst/>
    </p:cSldViewPr>
  </p:slideViewPr>
  <p:outlineViewPr>
    <p:cViewPr>
      <p:scale>
        <a:sx n="33" d="100"/>
        <a:sy n="33" d="100"/>
      </p:scale>
      <p:origin x="0" y="-50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36B9E-612C-4041-827B-795ACB68482F}" type="datetimeFigureOut">
              <a:rPr lang="en-US" smtClean="0"/>
              <a:t>11/13/25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2D53A-2AF6-4DBF-B05A-A2E1C10652AC}" type="slidenum">
              <a:rPr lang="en-US" smtClean="0"/>
              <a:t>‹#›</a:t>
            </a:fld>
            <a:endParaRPr lang="en-US"/>
          </a:p>
        </p:txBody>
      </p:sp>
    </p:spTree>
    <p:extLst>
      <p:ext uri="{BB962C8B-B14F-4D97-AF65-F5344CB8AC3E}">
        <p14:creationId xmlns:p14="http://schemas.microsoft.com/office/powerpoint/2010/main" val="394074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1</a:t>
            </a:fld>
            <a:endParaRPr lang="en-US"/>
          </a:p>
        </p:txBody>
      </p:sp>
    </p:spTree>
    <p:extLst>
      <p:ext uri="{BB962C8B-B14F-4D97-AF65-F5344CB8AC3E}">
        <p14:creationId xmlns:p14="http://schemas.microsoft.com/office/powerpoint/2010/main" val="427175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2D53A-2AF6-4DBF-B05A-A2E1C10652AC}" type="slidenum">
              <a:rPr lang="en-US" smtClean="0"/>
              <a:t>29</a:t>
            </a:fld>
            <a:endParaRPr lang="en-US"/>
          </a:p>
        </p:txBody>
      </p:sp>
    </p:spTree>
    <p:extLst>
      <p:ext uri="{BB962C8B-B14F-4D97-AF65-F5344CB8AC3E}">
        <p14:creationId xmlns:p14="http://schemas.microsoft.com/office/powerpoint/2010/main" val="124211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scale-free model primarily focuses on degree distribution, ignoring other key characteristics of real social networks, such as high clustering coefficients (small-world properties) and modularity.</a:t>
            </a:r>
          </a:p>
        </p:txBody>
      </p:sp>
      <p:sp>
        <p:nvSpPr>
          <p:cNvPr id="4" name="Slide Number Placeholder 3"/>
          <p:cNvSpPr>
            <a:spLocks noGrp="1"/>
          </p:cNvSpPr>
          <p:nvPr>
            <p:ph type="sldNum" sz="quarter" idx="5"/>
          </p:nvPr>
        </p:nvSpPr>
        <p:spPr/>
        <p:txBody>
          <a:bodyPr/>
          <a:lstStyle/>
          <a:p>
            <a:fld id="{ABA2D53A-2AF6-4DBF-B05A-A2E1C10652AC}" type="slidenum">
              <a:rPr lang="en-US" smtClean="0"/>
              <a:t>33</a:t>
            </a:fld>
            <a:endParaRPr lang="en-US"/>
          </a:p>
        </p:txBody>
      </p:sp>
    </p:spTree>
    <p:extLst>
      <p:ext uri="{BB962C8B-B14F-4D97-AF65-F5344CB8AC3E}">
        <p14:creationId xmlns:p14="http://schemas.microsoft.com/office/powerpoint/2010/main" val="1149679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 (2+3+1+2) / 4 = 2</a:t>
            </a:r>
          </a:p>
          <a:p>
            <a:r>
              <a:rPr lang="en-US" dirty="0"/>
              <a:t>Friends’ k = (3+2+2+2+1+3+2+3) / 8 = 2.25</a:t>
            </a:r>
          </a:p>
        </p:txBody>
      </p:sp>
      <p:sp>
        <p:nvSpPr>
          <p:cNvPr id="4" name="Slide Number Placeholder 3"/>
          <p:cNvSpPr>
            <a:spLocks noGrp="1"/>
          </p:cNvSpPr>
          <p:nvPr>
            <p:ph type="sldNum" sz="quarter" idx="5"/>
          </p:nvPr>
        </p:nvSpPr>
        <p:spPr/>
        <p:txBody>
          <a:bodyPr/>
          <a:lstStyle/>
          <a:p>
            <a:fld id="{ABA2D53A-2AF6-4DBF-B05A-A2E1C10652AC}" type="slidenum">
              <a:rPr lang="en-US" smtClean="0"/>
              <a:t>34</a:t>
            </a:fld>
            <a:endParaRPr lang="en-US"/>
          </a:p>
        </p:txBody>
      </p:sp>
    </p:spTree>
    <p:extLst>
      <p:ext uri="{BB962C8B-B14F-4D97-AF65-F5344CB8AC3E}">
        <p14:creationId xmlns:p14="http://schemas.microsoft.com/office/powerpoint/2010/main" val="187697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because viral information is initially started by important nodes in the network.</a:t>
            </a:r>
          </a:p>
        </p:txBody>
      </p:sp>
      <p:sp>
        <p:nvSpPr>
          <p:cNvPr id="4" name="Slide Number Placeholder 3"/>
          <p:cNvSpPr>
            <a:spLocks noGrp="1"/>
          </p:cNvSpPr>
          <p:nvPr>
            <p:ph type="sldNum" sz="quarter" idx="5"/>
          </p:nvPr>
        </p:nvSpPr>
        <p:spPr/>
        <p:txBody>
          <a:bodyPr/>
          <a:lstStyle/>
          <a:p>
            <a:fld id="{992B4756-B30B-4FB3-9E39-B2A906E2815E}" type="slidenum">
              <a:rPr lang="en-US" smtClean="0"/>
              <a:t>35</a:t>
            </a:fld>
            <a:endParaRPr lang="en-US"/>
          </a:p>
        </p:txBody>
      </p:sp>
    </p:spTree>
    <p:extLst>
      <p:ext uri="{BB962C8B-B14F-4D97-AF65-F5344CB8AC3E}">
        <p14:creationId xmlns:p14="http://schemas.microsoft.com/office/powerpoint/2010/main" val="133584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a:t>
            </a:r>
            <a:r>
              <a:rPr lang="en-US" dirty="0" err="1"/>
              <a:t>influentials</a:t>
            </a:r>
            <a:endParaRPr lang="en-US" dirty="0"/>
          </a:p>
        </p:txBody>
      </p:sp>
      <p:sp>
        <p:nvSpPr>
          <p:cNvPr id="4" name="Slide Number Placeholder 3"/>
          <p:cNvSpPr>
            <a:spLocks noGrp="1"/>
          </p:cNvSpPr>
          <p:nvPr>
            <p:ph type="sldNum" sz="quarter" idx="5"/>
          </p:nvPr>
        </p:nvSpPr>
        <p:spPr/>
        <p:txBody>
          <a:bodyPr/>
          <a:lstStyle/>
          <a:p>
            <a:fld id="{992B4756-B30B-4FB3-9E39-B2A906E2815E}" type="slidenum">
              <a:rPr lang="en-US" smtClean="0"/>
              <a:t>36</a:t>
            </a:fld>
            <a:endParaRPr lang="en-US"/>
          </a:p>
        </p:txBody>
      </p:sp>
    </p:spTree>
    <p:extLst>
      <p:ext uri="{BB962C8B-B14F-4D97-AF65-F5344CB8AC3E}">
        <p14:creationId xmlns:p14="http://schemas.microsoft.com/office/powerpoint/2010/main" val="62417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popularity</a:t>
            </a:r>
          </a:p>
          <a:p>
            <a:r>
              <a:rPr lang="en-US" dirty="0"/>
              <a:t>For scientific impact (citation): hard to rank papers with the same citation count. A citation from Nature may be more important than others.</a:t>
            </a:r>
          </a:p>
        </p:txBody>
      </p:sp>
      <p:sp>
        <p:nvSpPr>
          <p:cNvPr id="4" name="Slide Number Placeholder 3"/>
          <p:cNvSpPr>
            <a:spLocks noGrp="1"/>
          </p:cNvSpPr>
          <p:nvPr>
            <p:ph type="sldNum" sz="quarter" idx="5"/>
          </p:nvPr>
        </p:nvSpPr>
        <p:spPr/>
        <p:txBody>
          <a:bodyPr/>
          <a:lstStyle/>
          <a:p>
            <a:fld id="{992B4756-B30B-4FB3-9E39-B2A906E2815E}" type="slidenum">
              <a:rPr lang="en-US" smtClean="0"/>
              <a:t>37</a:t>
            </a:fld>
            <a:endParaRPr lang="en-US"/>
          </a:p>
        </p:txBody>
      </p:sp>
    </p:spTree>
    <p:extLst>
      <p:ext uri="{BB962C8B-B14F-4D97-AF65-F5344CB8AC3E}">
        <p14:creationId xmlns:p14="http://schemas.microsoft.com/office/powerpoint/2010/main" val="110364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nodes identified by PR are quite different from that identified by DC.</a:t>
            </a:r>
          </a:p>
        </p:txBody>
      </p:sp>
      <p:sp>
        <p:nvSpPr>
          <p:cNvPr id="4" name="Slide Number Placeholder 3"/>
          <p:cNvSpPr>
            <a:spLocks noGrp="1"/>
          </p:cNvSpPr>
          <p:nvPr>
            <p:ph type="sldNum" sz="quarter" idx="5"/>
          </p:nvPr>
        </p:nvSpPr>
        <p:spPr/>
        <p:txBody>
          <a:bodyPr/>
          <a:lstStyle/>
          <a:p>
            <a:fld id="{992B4756-B30B-4FB3-9E39-B2A906E2815E}" type="slidenum">
              <a:rPr lang="en-US" smtClean="0"/>
              <a:t>43</a:t>
            </a:fld>
            <a:endParaRPr lang="en-US"/>
          </a:p>
        </p:txBody>
      </p:sp>
    </p:spTree>
    <p:extLst>
      <p:ext uri="{BB962C8B-B14F-4D97-AF65-F5344CB8AC3E}">
        <p14:creationId xmlns:p14="http://schemas.microsoft.com/office/powerpoint/2010/main" val="250267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a:t>
            </a:r>
            <a:r>
              <a:rPr lang="en-US" dirty="0" err="1"/>
              <a:t>influentials</a:t>
            </a:r>
            <a:endParaRPr lang="en-US" dirty="0"/>
          </a:p>
        </p:txBody>
      </p:sp>
      <p:sp>
        <p:nvSpPr>
          <p:cNvPr id="4" name="Slide Number Placeholder 3"/>
          <p:cNvSpPr>
            <a:spLocks noGrp="1"/>
          </p:cNvSpPr>
          <p:nvPr>
            <p:ph type="sldNum" sz="quarter" idx="5"/>
          </p:nvPr>
        </p:nvSpPr>
        <p:spPr/>
        <p:txBody>
          <a:bodyPr/>
          <a:lstStyle/>
          <a:p>
            <a:fld id="{992B4756-B30B-4FB3-9E39-B2A906E2815E}" type="slidenum">
              <a:rPr lang="en-US" smtClean="0"/>
              <a:t>44</a:t>
            </a:fld>
            <a:endParaRPr lang="en-US"/>
          </a:p>
        </p:txBody>
      </p:sp>
    </p:spTree>
    <p:extLst>
      <p:ext uri="{BB962C8B-B14F-4D97-AF65-F5344CB8AC3E}">
        <p14:creationId xmlns:p14="http://schemas.microsoft.com/office/powerpoint/2010/main" val="351773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Disciplinary and interdisciplinary relationships</a:t>
            </a:r>
          </a:p>
        </p:txBody>
      </p:sp>
      <p:sp>
        <p:nvSpPr>
          <p:cNvPr id="4" name="Slide Number Placeholder 3"/>
          <p:cNvSpPr>
            <a:spLocks noGrp="1"/>
          </p:cNvSpPr>
          <p:nvPr>
            <p:ph type="sldNum" sz="quarter" idx="5"/>
          </p:nvPr>
        </p:nvSpPr>
        <p:spPr/>
        <p:txBody>
          <a:bodyPr/>
          <a:lstStyle/>
          <a:p>
            <a:fld id="{992B4756-B30B-4FB3-9E39-B2A906E2815E}" type="slidenum">
              <a:rPr lang="en-US" smtClean="0"/>
              <a:t>50</a:t>
            </a:fld>
            <a:endParaRPr lang="en-US"/>
          </a:p>
        </p:txBody>
      </p:sp>
    </p:spTree>
    <p:extLst>
      <p:ext uri="{BB962C8B-B14F-4D97-AF65-F5344CB8AC3E}">
        <p14:creationId xmlns:p14="http://schemas.microsoft.com/office/powerpoint/2010/main" val="169108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Network science is a relatively new discipline that has only been able to blossom because of computer technologies. With computers, scientists are able analyze large-scale networks such as the World Wide Web which has approximately 500 billion nodes. Due to their size, such structures tend to be studied from a statistical perspective.</a:t>
            </a:r>
          </a:p>
          <a:p>
            <a:endParaRPr lang="en-US" dirty="0"/>
          </a:p>
        </p:txBody>
      </p:sp>
      <p:sp>
        <p:nvSpPr>
          <p:cNvPr id="4" name="Slide Number Placeholder 3"/>
          <p:cNvSpPr>
            <a:spLocks noGrp="1"/>
          </p:cNvSpPr>
          <p:nvPr>
            <p:ph type="sldNum" sz="quarter" idx="10"/>
          </p:nvPr>
        </p:nvSpPr>
        <p:spPr/>
        <p:txBody>
          <a:bodyPr/>
          <a:lstStyle/>
          <a:p>
            <a:fld id="{704FF67E-B12B-4EE4-B595-96291F1D1A68}" type="slidenum">
              <a:rPr lang="en-US" smtClean="0"/>
              <a:t>3</a:t>
            </a:fld>
            <a:endParaRPr lang="en-US"/>
          </a:p>
        </p:txBody>
      </p:sp>
    </p:spTree>
    <p:extLst>
      <p:ext uri="{BB962C8B-B14F-4D97-AF65-F5344CB8AC3E}">
        <p14:creationId xmlns:p14="http://schemas.microsoft.com/office/powerpoint/2010/main" val="396337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5967B-9529-4A90-3AB8-977EF728D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D1101-9629-30F1-9723-B21FEDADB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A3128-718D-63CC-E6B8-A32E038DC35C}"/>
              </a:ext>
            </a:extLst>
          </p:cNvPr>
          <p:cNvSpPr>
            <a:spLocks noGrp="1"/>
          </p:cNvSpPr>
          <p:nvPr>
            <p:ph type="body" idx="1"/>
          </p:nvPr>
        </p:nvSpPr>
        <p:spPr/>
        <p:txBody>
          <a:bodyPr/>
          <a:lstStyle/>
          <a:p>
            <a:r>
              <a:rPr lang="en-US" dirty="0"/>
              <a:t>Important nodes identified by PR are quite different from that identified by DC.</a:t>
            </a:r>
          </a:p>
        </p:txBody>
      </p:sp>
      <p:sp>
        <p:nvSpPr>
          <p:cNvPr id="4" name="Slide Number Placeholder 3">
            <a:extLst>
              <a:ext uri="{FF2B5EF4-FFF2-40B4-BE49-F238E27FC236}">
                <a16:creationId xmlns:a16="http://schemas.microsoft.com/office/drawing/2014/main" id="{15A993D1-C38F-9357-D616-1B2FFE4F5341}"/>
              </a:ext>
            </a:extLst>
          </p:cNvPr>
          <p:cNvSpPr>
            <a:spLocks noGrp="1"/>
          </p:cNvSpPr>
          <p:nvPr>
            <p:ph type="sldNum" sz="quarter" idx="5"/>
          </p:nvPr>
        </p:nvSpPr>
        <p:spPr/>
        <p:txBody>
          <a:bodyPr/>
          <a:lstStyle/>
          <a:p>
            <a:fld id="{992B4756-B30B-4FB3-9E39-B2A906E2815E}" type="slidenum">
              <a:rPr lang="en-US" smtClean="0"/>
              <a:t>52</a:t>
            </a:fld>
            <a:endParaRPr lang="en-US"/>
          </a:p>
        </p:txBody>
      </p:sp>
    </p:spTree>
    <p:extLst>
      <p:ext uri="{BB962C8B-B14F-4D97-AF65-F5344CB8AC3E}">
        <p14:creationId xmlns:p14="http://schemas.microsoft.com/office/powerpoint/2010/main" val="152785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85CD-55C4-3942-8C25-EA099A53CC77}" type="slidenum">
              <a:rPr lang="en-US" smtClean="0"/>
              <a:t>16</a:t>
            </a:fld>
            <a:endParaRPr lang="en-US"/>
          </a:p>
        </p:txBody>
      </p:sp>
    </p:spTree>
    <p:extLst>
      <p:ext uri="{BB962C8B-B14F-4D97-AF65-F5344CB8AC3E}">
        <p14:creationId xmlns:p14="http://schemas.microsoft.com/office/powerpoint/2010/main" val="102828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03AB-4AB6-3F81-78CB-3035D2DFB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BF3C5A-3498-0A67-B68D-9C4984A3F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A5A8E-CABE-FECA-2A39-AECDFF4A1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FCCD96-4ACB-6235-9C76-B94CF19B58FA}"/>
              </a:ext>
            </a:extLst>
          </p:cNvPr>
          <p:cNvSpPr>
            <a:spLocks noGrp="1"/>
          </p:cNvSpPr>
          <p:nvPr>
            <p:ph type="sldNum" sz="quarter" idx="10"/>
          </p:nvPr>
        </p:nvSpPr>
        <p:spPr/>
        <p:txBody>
          <a:bodyPr/>
          <a:lstStyle/>
          <a:p>
            <a:fld id="{676085CD-55C4-3942-8C25-EA099A53CC77}" type="slidenum">
              <a:rPr lang="en-US" smtClean="0"/>
              <a:t>17</a:t>
            </a:fld>
            <a:endParaRPr lang="en-US"/>
          </a:p>
        </p:txBody>
      </p:sp>
    </p:spTree>
    <p:extLst>
      <p:ext uri="{BB962C8B-B14F-4D97-AF65-F5344CB8AC3E}">
        <p14:creationId xmlns:p14="http://schemas.microsoft.com/office/powerpoint/2010/main" val="99733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5684-5332-5D05-794E-B89686342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D1326-6434-CBDC-F6E1-5C9606E6D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4836E-49AC-7356-8399-2585EBE646A7}"/>
              </a:ext>
            </a:extLst>
          </p:cNvPr>
          <p:cNvSpPr>
            <a:spLocks noGrp="1"/>
          </p:cNvSpPr>
          <p:nvPr>
            <p:ph type="body" idx="1"/>
          </p:nvPr>
        </p:nvSpPr>
        <p:spPr/>
        <p:txBody>
          <a:bodyPr/>
          <a:lstStyle/>
          <a:p>
            <a:r>
              <a:rPr lang="en-US" dirty="0"/>
              <a:t>To name a few, which we will learn in more details later.</a:t>
            </a:r>
          </a:p>
        </p:txBody>
      </p:sp>
      <p:sp>
        <p:nvSpPr>
          <p:cNvPr id="4" name="Slide Number Placeholder 3">
            <a:extLst>
              <a:ext uri="{FF2B5EF4-FFF2-40B4-BE49-F238E27FC236}">
                <a16:creationId xmlns:a16="http://schemas.microsoft.com/office/drawing/2014/main" id="{1EEA20D3-A126-4B60-6C9B-AF144B415D82}"/>
              </a:ext>
            </a:extLst>
          </p:cNvPr>
          <p:cNvSpPr>
            <a:spLocks noGrp="1"/>
          </p:cNvSpPr>
          <p:nvPr>
            <p:ph type="sldNum" sz="quarter" idx="5"/>
          </p:nvPr>
        </p:nvSpPr>
        <p:spPr/>
        <p:txBody>
          <a:bodyPr/>
          <a:lstStyle/>
          <a:p>
            <a:fld id="{676085CD-55C4-3942-8C25-EA099A53CC77}" type="slidenum">
              <a:rPr lang="en-US" smtClean="0"/>
              <a:t>18</a:t>
            </a:fld>
            <a:endParaRPr lang="en-US"/>
          </a:p>
        </p:txBody>
      </p:sp>
    </p:spTree>
    <p:extLst>
      <p:ext uri="{BB962C8B-B14F-4D97-AF65-F5344CB8AC3E}">
        <p14:creationId xmlns:p14="http://schemas.microsoft.com/office/powerpoint/2010/main" val="102577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992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GB" altLang="en-US" dirty="0"/>
              <a:t>First thing to understand a social network is why it is connected (or why is everybody connected to everybody else).</a:t>
            </a:r>
          </a:p>
        </p:txBody>
      </p:sp>
    </p:spTree>
    <p:extLst>
      <p:ext uri="{BB962C8B-B14F-4D97-AF65-F5344CB8AC3E}">
        <p14:creationId xmlns:p14="http://schemas.microsoft.com/office/powerpoint/2010/main" val="151724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85CD-55C4-3942-8C25-EA099A53CC77}" type="slidenum">
              <a:rPr lang="en-US" smtClean="0"/>
              <a:t>23</a:t>
            </a:fld>
            <a:endParaRPr lang="en-US"/>
          </a:p>
        </p:txBody>
      </p:sp>
    </p:spTree>
    <p:extLst>
      <p:ext uri="{BB962C8B-B14F-4D97-AF65-F5344CB8AC3E}">
        <p14:creationId xmlns:p14="http://schemas.microsoft.com/office/powerpoint/2010/main" val="391911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a:t>
            </a:r>
            <a:r>
              <a:rPr lang="en-US" dirty="0" err="1"/>
              <a:t>coeff</a:t>
            </a:r>
            <a:r>
              <a:rPr lang="en-US" dirty="0"/>
              <a:t>: 0.5 for each node.</a:t>
            </a:r>
          </a:p>
        </p:txBody>
      </p:sp>
      <p:sp>
        <p:nvSpPr>
          <p:cNvPr id="4" name="Slide Number Placeholder 3"/>
          <p:cNvSpPr>
            <a:spLocks noGrp="1"/>
          </p:cNvSpPr>
          <p:nvPr>
            <p:ph type="sldNum" sz="quarter" idx="5"/>
          </p:nvPr>
        </p:nvSpPr>
        <p:spPr/>
        <p:txBody>
          <a:bodyPr/>
          <a:lstStyle/>
          <a:p>
            <a:fld id="{ABA2D53A-2AF6-4DBF-B05A-A2E1C10652AC}" type="slidenum">
              <a:rPr lang="en-US" smtClean="0"/>
              <a:t>24</a:t>
            </a:fld>
            <a:endParaRPr lang="en-US"/>
          </a:p>
        </p:txBody>
      </p:sp>
    </p:spTree>
    <p:extLst>
      <p:ext uri="{BB962C8B-B14F-4D97-AF65-F5344CB8AC3E}">
        <p14:creationId xmlns:p14="http://schemas.microsoft.com/office/powerpoint/2010/main" val="41694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Uniform degree distribution</a:t>
            </a:r>
          </a:p>
        </p:txBody>
      </p:sp>
      <p:sp>
        <p:nvSpPr>
          <p:cNvPr id="4" name="Slide Number Placeholder 3"/>
          <p:cNvSpPr>
            <a:spLocks noGrp="1"/>
          </p:cNvSpPr>
          <p:nvPr>
            <p:ph type="sldNum" sz="quarter" idx="5"/>
          </p:nvPr>
        </p:nvSpPr>
        <p:spPr/>
        <p:txBody>
          <a:bodyPr/>
          <a:lstStyle/>
          <a:p>
            <a:fld id="{ABA2D53A-2AF6-4DBF-B05A-A2E1C10652AC}" type="slidenum">
              <a:rPr lang="en-US" smtClean="0"/>
              <a:t>26</a:t>
            </a:fld>
            <a:endParaRPr lang="en-US"/>
          </a:p>
        </p:txBody>
      </p:sp>
    </p:spTree>
    <p:extLst>
      <p:ext uri="{BB962C8B-B14F-4D97-AF65-F5344CB8AC3E}">
        <p14:creationId xmlns:p14="http://schemas.microsoft.com/office/powerpoint/2010/main" val="4105333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0" i="0">
                <a:latin typeface="LM Sans 12"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LM Sans 12"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i="0">
                <a:latin typeface="LM Sans 12" pitchFamily="2" charset="77"/>
              </a:defRPr>
            </a:lvl1pPr>
          </a:lstStyle>
          <a:p>
            <a:fld id="{817F82AE-4C26-3648-BB61-5E7CC9B50775}" type="datetime1">
              <a:rPr lang="en-US" smtClean="0"/>
              <a:t>11/13/25</a:t>
            </a:fld>
            <a:endParaRPr lang="en-US"/>
          </a:p>
        </p:txBody>
      </p:sp>
      <p:sp>
        <p:nvSpPr>
          <p:cNvPr id="5" name="Footer Placeholder 4"/>
          <p:cNvSpPr>
            <a:spLocks noGrp="1"/>
          </p:cNvSpPr>
          <p:nvPr>
            <p:ph type="ftr" sz="quarter" idx="11"/>
          </p:nvPr>
        </p:nvSpPr>
        <p:spPr/>
        <p:txBody>
          <a:bodyPr/>
          <a:lstStyle>
            <a:lvl1pPr>
              <a:defRPr b="0" i="0">
                <a:latin typeface="LM Sans 12" pitchFamily="2"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LM Sans 12" pitchFamily="2"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65915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FF932-1F6C-B744-8994-2CACB25ECC37}" type="datetime1">
              <a:rPr lang="en-US" smtClean="0"/>
              <a:t>11/13/25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12640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B6C0-1E1D-7F45-B356-E6BE5A065D17}" type="datetime1">
              <a:rPr lang="en-US" smtClean="0"/>
              <a:t>11/13/25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9521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LM Sans 12" pitchFamily="2" charset="77"/>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0" i="0">
                <a:latin typeface="LM Sans 12" pitchFamily="2" charset="77"/>
              </a:defRPr>
            </a:lvl1pPr>
            <a:lvl2pPr>
              <a:defRPr b="0" i="0">
                <a:latin typeface="LM Sans 12" pitchFamily="2" charset="77"/>
              </a:defRPr>
            </a:lvl2pPr>
            <a:lvl3pPr>
              <a:defRPr b="0" i="0">
                <a:latin typeface="LM Sans 12" pitchFamily="2" charset="77"/>
              </a:defRPr>
            </a:lvl3pPr>
            <a:lvl4pPr>
              <a:defRPr b="0" i="0">
                <a:latin typeface="LM Sans 12" pitchFamily="2" charset="77"/>
              </a:defRPr>
            </a:lvl4pPr>
            <a:lvl5pPr>
              <a:defRPr b="0" i="0">
                <a:latin typeface="LM Sans 12"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0" i="0">
                <a:latin typeface="LM Sans 12" pitchFamily="2" charset="77"/>
              </a:defRPr>
            </a:lvl1pPr>
          </a:lstStyle>
          <a:p>
            <a:fld id="{0C15676A-EC5D-E04D-88FA-7A948E786C3D}" type="datetime1">
              <a:rPr lang="en-US" smtClean="0"/>
              <a:t>11/13/25</a:t>
            </a:fld>
            <a:endParaRPr lang="en-US"/>
          </a:p>
        </p:txBody>
      </p:sp>
      <p:sp>
        <p:nvSpPr>
          <p:cNvPr id="5" name="Footer Placeholder 4"/>
          <p:cNvSpPr>
            <a:spLocks noGrp="1"/>
          </p:cNvSpPr>
          <p:nvPr>
            <p:ph type="ftr" sz="quarter" idx="11"/>
          </p:nvPr>
        </p:nvSpPr>
        <p:spPr/>
        <p:txBody>
          <a:bodyPr/>
          <a:lstStyle>
            <a:lvl1pPr>
              <a:defRPr b="0" i="0">
                <a:latin typeface="LM Sans 12" pitchFamily="2"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LM Sans 12" pitchFamily="2"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66003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5CB6BC-0373-B34A-BBBF-329CB4518C58}" type="datetime1">
              <a:rPr lang="en-US" smtClean="0"/>
              <a:t>11/13/25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55075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badi MT Condensed Extra Bold" panose="020B0306030101010103" pitchFamily="34" charset="77"/>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badi MT Condensed Light" panose="020B0306030101010103" pitchFamily="34" charset="77"/>
              </a:defRPr>
            </a:lvl1pPr>
          </a:lstStyle>
          <a:p>
            <a:fld id="{DC260BE2-5EC7-BC45-9345-43F4F86B295E}" type="datetime1">
              <a:rPr lang="en-US" smtClean="0"/>
              <a:t>11/13/25</a:t>
            </a:fld>
            <a:endParaRPr lang="en-US"/>
          </a:p>
        </p:txBody>
      </p:sp>
      <p:sp>
        <p:nvSpPr>
          <p:cNvPr id="6" name="Footer Placeholder 5"/>
          <p:cNvSpPr>
            <a:spLocks noGrp="1"/>
          </p:cNvSpPr>
          <p:nvPr>
            <p:ph type="ftr" sz="quarter" idx="11"/>
          </p:nvPr>
        </p:nvSpPr>
        <p:spPr/>
        <p:txBody>
          <a:bodyPr/>
          <a:lstStyle>
            <a:lvl1pPr>
              <a:defRPr>
                <a:latin typeface="Abadi MT Condensed Light" panose="020B0306030101010103" pitchFamily="34" charset="77"/>
              </a:defRPr>
            </a:lvl1pPr>
          </a:lstStyle>
          <a:p>
            <a:endParaRPr lang="en-US"/>
          </a:p>
        </p:txBody>
      </p:sp>
      <p:sp>
        <p:nvSpPr>
          <p:cNvPr id="7" name="Slide Number Placeholder 6"/>
          <p:cNvSpPr>
            <a:spLocks noGrp="1"/>
          </p:cNvSpPr>
          <p:nvPr>
            <p:ph type="sldNum" sz="quarter" idx="12"/>
          </p:nvPr>
        </p:nvSpPr>
        <p:spPr/>
        <p:txBody>
          <a:bodyPr/>
          <a:lstStyle>
            <a:lvl1pPr>
              <a:defRPr>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415421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60C615-9D40-694C-8397-954A92AFCCC2}" type="datetime1">
              <a:rPr lang="en-US" smtClean="0"/>
              <a:t>11/13/25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36950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9ED92-6FCB-6B47-A7CE-C82291F4D7B2}" type="datetime1">
              <a:rPr lang="en-US" smtClean="0"/>
              <a:t>11/13/25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38012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7BC89-0BEE-2A40-BD81-8976EB4F42C6}" type="datetime1">
              <a:rPr lang="en-US" smtClean="0"/>
              <a:t>11/13/25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70754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0B4321-6B25-184F-939C-0BB283106455}" type="datetime1">
              <a:rPr lang="en-US" smtClean="0"/>
              <a:t>11/13/25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854822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1E8275-DDCB-1344-8A8F-294986990F90}" type="datetime1">
              <a:rPr lang="en-US" smtClean="0"/>
              <a:t>11/13/25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459010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badi MT Condensed Light" panose="020B0306030101010103" pitchFamily="34" charset="77"/>
              </a:defRPr>
            </a:lvl1pPr>
          </a:lstStyle>
          <a:p>
            <a:fld id="{9A938313-CA40-A14F-BDAF-37181D40A29F}" type="datetime1">
              <a:rPr lang="en-US" smtClean="0"/>
              <a:t>11/13/25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badi MT Condensed Light" panose="020B0306030101010103" pitchFamily="34" charset="77"/>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937948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badi MT Condensed Extra Bold" panose="020B03060301010101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en.wikipedia.org/wiki/Small-world_experi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d.com/talks/cedric_villani_what_s_so_sexy_about_math"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jstor.org/stable/2776392" TargetMode="Externa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hyperlink" Target="https://www.youtube.com/watch?v=g3bBajcR5f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onlinesurvey.cityu.edu.hk/"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s.cornell.edu/home/kleinber/networks-book/"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6359-AFC8-5749-ABD8-D22C31534A8C}"/>
              </a:ext>
            </a:extLst>
          </p:cNvPr>
          <p:cNvSpPr>
            <a:spLocks noGrp="1"/>
          </p:cNvSpPr>
          <p:nvPr>
            <p:ph type="ctrTitle"/>
          </p:nvPr>
        </p:nvSpPr>
        <p:spPr>
          <a:xfrm>
            <a:off x="747848" y="1373809"/>
            <a:ext cx="7648303" cy="1729289"/>
          </a:xfrm>
        </p:spPr>
        <p:txBody>
          <a:bodyPr>
            <a:normAutofit/>
          </a:bodyPr>
          <a:lstStyle/>
          <a:p>
            <a:r>
              <a:rPr lang="en-HK" sz="5300" b="1" dirty="0">
                <a:latin typeface="+mn-lt"/>
              </a:rPr>
              <a:t>Introduction to Social Media Analytics (</a:t>
            </a:r>
            <a:r>
              <a:rPr lang="en-HK" sz="5300" b="1" dirty="0" err="1">
                <a:latin typeface="+mn-lt"/>
              </a:rPr>
              <a:t>Lec</a:t>
            </a:r>
            <a:r>
              <a:rPr lang="en-HK" sz="5300" b="1" dirty="0">
                <a:latin typeface="+mn-lt"/>
              </a:rPr>
              <a:t> 9)</a:t>
            </a:r>
            <a:endParaRPr lang="en-US" b="1" dirty="0">
              <a:latin typeface="+mn-lt"/>
              <a:cs typeface="Al Nile" pitchFamily="2" charset="-78"/>
            </a:endParaRPr>
          </a:p>
        </p:txBody>
      </p:sp>
      <p:sp>
        <p:nvSpPr>
          <p:cNvPr id="3" name="Subtitle 2">
            <a:extLst>
              <a:ext uri="{FF2B5EF4-FFF2-40B4-BE49-F238E27FC236}">
                <a16:creationId xmlns:a16="http://schemas.microsoft.com/office/drawing/2014/main" id="{03BB8D86-7309-C04C-901B-36514C38109C}"/>
              </a:ext>
            </a:extLst>
          </p:cNvPr>
          <p:cNvSpPr>
            <a:spLocks noGrp="1"/>
          </p:cNvSpPr>
          <p:nvPr>
            <p:ph type="subTitle" idx="1"/>
          </p:nvPr>
        </p:nvSpPr>
        <p:spPr>
          <a:xfrm>
            <a:off x="1142999" y="3429000"/>
            <a:ext cx="6858000" cy="2136153"/>
          </a:xfrm>
        </p:spPr>
        <p:txBody>
          <a:bodyPr>
            <a:normAutofit lnSpcReduction="10000"/>
          </a:bodyPr>
          <a:lstStyle/>
          <a:p>
            <a:endParaRPr lang="en-US" dirty="0">
              <a:latin typeface="LM Sans 12" panose="00000500000000000000" pitchFamily="50" charset="0"/>
              <a:ea typeface="Apple Symbols" panose="02000000000000000000" pitchFamily="2" charset="-79"/>
              <a:cs typeface="Apple Symbols" panose="02000000000000000000" pitchFamily="2" charset="-79"/>
            </a:endParaRPr>
          </a:p>
          <a:p>
            <a:r>
              <a:rPr lang="en-US" dirty="0">
                <a:latin typeface="LM Sans 12" panose="00000500000000000000" pitchFamily="50" charset="0"/>
                <a:ea typeface="Apple Symbols" panose="02000000000000000000" pitchFamily="2" charset="-79"/>
                <a:cs typeface="Apple Symbols" panose="02000000000000000000" pitchFamily="2" charset="-79"/>
              </a:rPr>
              <a:t>Hao PENG</a:t>
            </a:r>
          </a:p>
          <a:p>
            <a:r>
              <a:rPr lang="en-US" dirty="0">
                <a:latin typeface="LM Sans 12" panose="00000500000000000000" pitchFamily="50" charset="0"/>
                <a:ea typeface="Apple Symbols" panose="02000000000000000000" pitchFamily="2" charset="-79"/>
                <a:cs typeface="Apple Symbols" panose="02000000000000000000" pitchFamily="2" charset="-79"/>
              </a:rPr>
              <a:t>Department of Data Science</a:t>
            </a:r>
          </a:p>
          <a:p>
            <a:r>
              <a:rPr lang="en-US" dirty="0">
                <a:latin typeface="LM Sans 12" panose="00000500000000000000" pitchFamily="50" charset="0"/>
                <a:ea typeface="Apple Symbols" panose="02000000000000000000" pitchFamily="2" charset="-79"/>
                <a:cs typeface="Apple Symbols" panose="02000000000000000000" pitchFamily="2" charset="-79"/>
              </a:rPr>
              <a:t>City University of Hong Kong</a:t>
            </a:r>
          </a:p>
          <a:p>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https://</a:t>
            </a:r>
            <a:r>
              <a:rPr lang="en-US" dirty="0" err="1">
                <a:solidFill>
                  <a:srgbClr val="0019FF"/>
                </a:solidFill>
                <a:latin typeface="LM Sans 12" panose="00000500000000000000" pitchFamily="50" charset="0"/>
                <a:ea typeface="Apple Symbols" panose="02000000000000000000" pitchFamily="2" charset="-79"/>
                <a:cs typeface="Apple Symbols" panose="02000000000000000000" pitchFamily="2" charset="-79"/>
              </a:rPr>
              <a:t>haoopeng.github.io</a:t>
            </a:r>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a:t>
            </a:r>
          </a:p>
        </p:txBody>
      </p:sp>
    </p:spTree>
    <p:extLst>
      <p:ext uri="{BB962C8B-B14F-4D97-AF65-F5344CB8AC3E}">
        <p14:creationId xmlns:p14="http://schemas.microsoft.com/office/powerpoint/2010/main" val="253301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151130"/>
            <a:ext cx="7886700" cy="1325563"/>
          </a:xfrm>
        </p:spPr>
        <p:txBody>
          <a:bodyPr/>
          <a:lstStyle/>
          <a:p>
            <a:r>
              <a:rPr lang="en-US" dirty="0"/>
              <a:t>Network definition &amp; vocabulary </a:t>
            </a:r>
          </a:p>
        </p:txBody>
      </p:sp>
      <p:sp>
        <p:nvSpPr>
          <p:cNvPr id="3" name="Content Placeholder 2"/>
          <p:cNvSpPr>
            <a:spLocks noGrp="1"/>
          </p:cNvSpPr>
          <p:nvPr>
            <p:ph idx="1"/>
          </p:nvPr>
        </p:nvSpPr>
        <p:spPr>
          <a:xfrm>
            <a:off x="669949" y="1445465"/>
            <a:ext cx="8474051" cy="4525963"/>
          </a:xfrm>
        </p:spPr>
        <p:txBody>
          <a:bodyPr/>
          <a:lstStyle/>
          <a:p>
            <a:pPr marL="0" indent="0">
              <a:buNone/>
            </a:pPr>
            <a:r>
              <a:rPr lang="en-US" dirty="0"/>
              <a:t>A representation of </a:t>
            </a:r>
            <a:r>
              <a:rPr lang="en-US" b="1" dirty="0"/>
              <a:t>connections </a:t>
            </a:r>
            <a:r>
              <a:rPr lang="en-US" dirty="0"/>
              <a:t>among a set of </a:t>
            </a:r>
            <a:r>
              <a:rPr lang="en-US" b="1" dirty="0"/>
              <a:t>items</a:t>
            </a:r>
            <a:r>
              <a:rPr lang="en-US" dirty="0"/>
              <a:t>.</a:t>
            </a:r>
          </a:p>
          <a:p>
            <a:pPr>
              <a:buFontTx/>
              <a:buChar char="-"/>
            </a:pPr>
            <a:r>
              <a:rPr lang="en-US" dirty="0"/>
              <a:t>Items are called </a:t>
            </a:r>
            <a:r>
              <a:rPr lang="en-US" b="1" dirty="0"/>
              <a:t>nodes</a:t>
            </a:r>
            <a:r>
              <a:rPr lang="en-US" dirty="0"/>
              <a:t> (vertices)</a:t>
            </a:r>
          </a:p>
          <a:p>
            <a:pPr>
              <a:buFontTx/>
              <a:buChar char="-"/>
            </a:pPr>
            <a:r>
              <a:rPr lang="en-US" dirty="0"/>
              <a:t>Connections are called </a:t>
            </a:r>
            <a:r>
              <a:rPr lang="en-US" b="1" dirty="0"/>
              <a:t>edges</a:t>
            </a:r>
            <a:r>
              <a:rPr lang="en-US" dirty="0"/>
              <a:t> (or link or ties)</a:t>
            </a:r>
          </a:p>
        </p:txBody>
      </p:sp>
      <p:grpSp>
        <p:nvGrpSpPr>
          <p:cNvPr id="34" name="Group 33"/>
          <p:cNvGrpSpPr/>
          <p:nvPr/>
        </p:nvGrpSpPr>
        <p:grpSpPr>
          <a:xfrm>
            <a:off x="796187" y="3307779"/>
            <a:ext cx="2670366" cy="3185095"/>
            <a:chOff x="5330186" y="1821018"/>
            <a:chExt cx="2862025" cy="3413697"/>
          </a:xfrm>
        </p:grpSpPr>
        <p:sp>
          <p:nvSpPr>
            <p:cNvPr id="4" name="Oval 3"/>
            <p:cNvSpPr/>
            <p:nvPr/>
          </p:nvSpPr>
          <p:spPr>
            <a:xfrm>
              <a:off x="5994841" y="2848258"/>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C</a:t>
              </a:r>
            </a:p>
          </p:txBody>
        </p:sp>
        <p:sp>
          <p:nvSpPr>
            <p:cNvPr id="5" name="Oval 4"/>
            <p:cNvSpPr/>
            <p:nvPr/>
          </p:nvSpPr>
          <p:spPr>
            <a:xfrm>
              <a:off x="5330186" y="3750726"/>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D</a:t>
              </a:r>
            </a:p>
          </p:txBody>
        </p:sp>
        <p:sp>
          <p:nvSpPr>
            <p:cNvPr id="6" name="Oval 5"/>
            <p:cNvSpPr/>
            <p:nvPr/>
          </p:nvSpPr>
          <p:spPr>
            <a:xfrm>
              <a:off x="6755517" y="3937497"/>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E</a:t>
              </a:r>
            </a:p>
          </p:txBody>
        </p:sp>
        <p:sp>
          <p:nvSpPr>
            <p:cNvPr id="7" name="Oval 6"/>
            <p:cNvSpPr/>
            <p:nvPr/>
          </p:nvSpPr>
          <p:spPr>
            <a:xfrm>
              <a:off x="6937604" y="2381331"/>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B</a:t>
              </a:r>
            </a:p>
          </p:txBody>
        </p:sp>
        <p:cxnSp>
          <p:nvCxnSpPr>
            <p:cNvPr id="9" name="Straight Connector 8"/>
            <p:cNvCxnSpPr>
              <a:stCxn id="4" idx="7"/>
              <a:endCxn id="7" idx="2"/>
            </p:cNvCxnSpPr>
            <p:nvPr/>
          </p:nvCxnSpPr>
          <p:spPr>
            <a:xfrm flipV="1">
              <a:off x="6305682" y="2568102"/>
              <a:ext cx="631922" cy="3348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5"/>
              <a:endCxn id="6" idx="1"/>
            </p:cNvCxnSpPr>
            <p:nvPr/>
          </p:nvCxnSpPr>
          <p:spPr>
            <a:xfrm>
              <a:off x="6305682" y="3167096"/>
              <a:ext cx="503167" cy="8251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5" idx="6"/>
              <a:endCxn id="6" idx="2"/>
            </p:cNvCxnSpPr>
            <p:nvPr/>
          </p:nvCxnSpPr>
          <p:spPr>
            <a:xfrm>
              <a:off x="5694359" y="3937497"/>
              <a:ext cx="1061158" cy="186771"/>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828038" y="1821018"/>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G</a:t>
              </a:r>
            </a:p>
          </p:txBody>
        </p:sp>
        <p:sp>
          <p:nvSpPr>
            <p:cNvPr id="16" name="Oval 15"/>
            <p:cNvSpPr/>
            <p:nvPr/>
          </p:nvSpPr>
          <p:spPr>
            <a:xfrm>
              <a:off x="5994841" y="2007789"/>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A</a:t>
              </a:r>
            </a:p>
          </p:txBody>
        </p:sp>
        <p:sp>
          <p:nvSpPr>
            <p:cNvPr id="17" name="Oval 16"/>
            <p:cNvSpPr/>
            <p:nvPr/>
          </p:nvSpPr>
          <p:spPr>
            <a:xfrm>
              <a:off x="7731314" y="3035029"/>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F</a:t>
              </a:r>
            </a:p>
          </p:txBody>
        </p:sp>
        <p:cxnSp>
          <p:nvCxnSpPr>
            <p:cNvPr id="19" name="Straight Connector 18"/>
            <p:cNvCxnSpPr>
              <a:stCxn id="4" idx="6"/>
              <a:endCxn id="17" idx="2"/>
            </p:cNvCxnSpPr>
            <p:nvPr/>
          </p:nvCxnSpPr>
          <p:spPr>
            <a:xfrm>
              <a:off x="6359014" y="3035029"/>
              <a:ext cx="1372300" cy="1867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6" idx="6"/>
              <a:endCxn id="7" idx="1"/>
            </p:cNvCxnSpPr>
            <p:nvPr/>
          </p:nvCxnSpPr>
          <p:spPr>
            <a:xfrm>
              <a:off x="6359014" y="2194560"/>
              <a:ext cx="631922" cy="2414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5" idx="4"/>
              <a:endCxn id="17" idx="0"/>
            </p:cNvCxnSpPr>
            <p:nvPr/>
          </p:nvCxnSpPr>
          <p:spPr>
            <a:xfrm flipH="1">
              <a:off x="7913401" y="2194560"/>
              <a:ext cx="96724" cy="8404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a:endCxn id="6" idx="4"/>
            </p:cNvCxnSpPr>
            <p:nvPr/>
          </p:nvCxnSpPr>
          <p:spPr>
            <a:xfrm rot="16200000" flipV="1">
              <a:off x="6805163" y="4443480"/>
              <a:ext cx="629056" cy="364173"/>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992747" y="4865383"/>
              <a:ext cx="691528" cy="369332"/>
            </a:xfrm>
            <a:prstGeom prst="rect">
              <a:avLst/>
            </a:prstGeom>
            <a:noFill/>
          </p:spPr>
          <p:txBody>
            <a:bodyPr wrap="none" rtlCol="0">
              <a:spAutoFit/>
            </a:bodyPr>
            <a:lstStyle/>
            <a:p>
              <a:r>
                <a:rPr lang="en-US" dirty="0"/>
                <a:t>Node</a:t>
              </a:r>
            </a:p>
          </p:txBody>
        </p:sp>
        <p:cxnSp>
          <p:nvCxnSpPr>
            <p:cNvPr id="32" name="Curved Connector 31"/>
            <p:cNvCxnSpPr/>
            <p:nvPr/>
          </p:nvCxnSpPr>
          <p:spPr>
            <a:xfrm rot="16200000" flipV="1">
              <a:off x="6987248" y="3254111"/>
              <a:ext cx="629056" cy="364173"/>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175183" y="3683204"/>
              <a:ext cx="642160" cy="369332"/>
            </a:xfrm>
            <a:prstGeom prst="rect">
              <a:avLst/>
            </a:prstGeom>
            <a:noFill/>
          </p:spPr>
          <p:txBody>
            <a:bodyPr wrap="none" rtlCol="0">
              <a:spAutoFit/>
            </a:bodyPr>
            <a:lstStyle/>
            <a:p>
              <a:r>
                <a:rPr lang="en-US" dirty="0"/>
                <a:t>Edge</a:t>
              </a:r>
            </a:p>
          </p:txBody>
        </p:sp>
      </p:grpSp>
      <p:sp>
        <p:nvSpPr>
          <p:cNvPr id="8" name="Slide Number Placeholder 7"/>
          <p:cNvSpPr>
            <a:spLocks noGrp="1"/>
          </p:cNvSpPr>
          <p:nvPr>
            <p:ph type="sldNum" sz="quarter" idx="12"/>
          </p:nvPr>
        </p:nvSpPr>
        <p:spPr/>
        <p:txBody>
          <a:bodyPr/>
          <a:lstStyle/>
          <a:p>
            <a:fld id="{9B859509-BFEE-CA40-84A0-0163C85EF061}" type="slidenum">
              <a:rPr lang="en-US" smtClean="0"/>
              <a:t>10</a:t>
            </a:fld>
            <a:endParaRPr lang="en-US"/>
          </a:p>
        </p:txBody>
      </p:sp>
      <p:sp>
        <p:nvSpPr>
          <p:cNvPr id="10" name="Content Placeholder 2">
            <a:extLst>
              <a:ext uri="{FF2B5EF4-FFF2-40B4-BE49-F238E27FC236}">
                <a16:creationId xmlns:a16="http://schemas.microsoft.com/office/drawing/2014/main" id="{29E01789-26F2-8176-9B1B-857636B653EA}"/>
              </a:ext>
            </a:extLst>
          </p:cNvPr>
          <p:cNvSpPr txBox="1">
            <a:spLocks/>
          </p:cNvSpPr>
          <p:nvPr/>
        </p:nvSpPr>
        <p:spPr>
          <a:xfrm>
            <a:off x="4286758" y="3665451"/>
            <a:ext cx="4494490" cy="3041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M Sans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M Sans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M Sans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M Sans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M Sans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Different types of networks:</a:t>
            </a:r>
          </a:p>
          <a:p>
            <a:r>
              <a:rPr lang="en-US" sz="2400" dirty="0">
                <a:solidFill>
                  <a:srgbClr val="C00000"/>
                </a:solidFill>
              </a:rPr>
              <a:t>Undirected, directed</a:t>
            </a:r>
          </a:p>
          <a:p>
            <a:r>
              <a:rPr lang="en-US" sz="2400" dirty="0">
                <a:solidFill>
                  <a:srgbClr val="C00000"/>
                </a:solidFill>
              </a:rPr>
              <a:t>Unweighted, weighted</a:t>
            </a:r>
          </a:p>
          <a:p>
            <a:r>
              <a:rPr lang="en-US" sz="2400" dirty="0">
                <a:solidFill>
                  <a:srgbClr val="C00000"/>
                </a:solidFill>
              </a:rPr>
              <a:t>Connected, disconnected</a:t>
            </a:r>
          </a:p>
          <a:p>
            <a:endParaRPr lang="en-US" sz="2400" dirty="0"/>
          </a:p>
        </p:txBody>
      </p:sp>
    </p:spTree>
    <p:extLst>
      <p:ext uri="{BB962C8B-B14F-4D97-AF65-F5344CB8AC3E}">
        <p14:creationId xmlns:p14="http://schemas.microsoft.com/office/powerpoint/2010/main" val="8852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of nodes</a:t>
            </a:r>
          </a:p>
        </p:txBody>
      </p:sp>
      <p:sp>
        <p:nvSpPr>
          <p:cNvPr id="3" name="Content Placeholder 2"/>
          <p:cNvSpPr>
            <a:spLocks noGrp="1"/>
          </p:cNvSpPr>
          <p:nvPr>
            <p:ph idx="1"/>
          </p:nvPr>
        </p:nvSpPr>
        <p:spPr>
          <a:xfrm>
            <a:off x="628650" y="1670694"/>
            <a:ext cx="7886700" cy="4351338"/>
          </a:xfrm>
        </p:spPr>
        <p:txBody>
          <a:bodyPr>
            <a:normAutofit/>
          </a:bodyPr>
          <a:lstStyle/>
          <a:p>
            <a:r>
              <a:rPr lang="en-US" altLang="en-US" sz="2400" dirty="0"/>
              <a:t>Number of edges incident on a node</a:t>
            </a:r>
          </a:p>
          <a:p>
            <a:r>
              <a:rPr lang="en-US" altLang="en-US" sz="2400" dirty="0"/>
              <a:t>The degree of node i: d(</a:t>
            </a:r>
            <a:r>
              <a:rPr lang="en-US" altLang="en-US" sz="2400" dirty="0" err="1"/>
              <a:t>i</a:t>
            </a:r>
            <a:r>
              <a:rPr lang="en-US" altLang="en-US" sz="2400" dirty="0"/>
              <a:t>)</a:t>
            </a:r>
          </a:p>
          <a:p>
            <a:endParaRPr lang="en-US" sz="3200" dirty="0"/>
          </a:p>
        </p:txBody>
      </p:sp>
      <p:graphicFrame>
        <p:nvGraphicFramePr>
          <p:cNvPr id="4" name="Object 3"/>
          <p:cNvGraphicFramePr>
            <a:graphicFrameLocks noChangeAspect="1"/>
          </p:cNvGraphicFramePr>
          <p:nvPr/>
        </p:nvGraphicFramePr>
        <p:xfrm>
          <a:off x="2057400" y="2971800"/>
          <a:ext cx="4587291" cy="3429000"/>
        </p:xfrm>
        <a:graphic>
          <a:graphicData uri="http://schemas.openxmlformats.org/presentationml/2006/ole">
            <mc:AlternateContent xmlns:mc="http://schemas.openxmlformats.org/markup-compatibility/2006">
              <mc:Choice xmlns:v="urn:schemas-microsoft-com:vml" Requires="v">
                <p:oleObj name="Bitmap Image" r:id="rId2" imgW="3247619" imgH="2429214" progId="PBrush">
                  <p:embed/>
                </p:oleObj>
              </mc:Choice>
              <mc:Fallback>
                <p:oleObj name="Bitmap Image" r:id="rId2" imgW="3247619" imgH="2429214" progId="PBrush">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71800"/>
                        <a:ext cx="4587291" cy="3429000"/>
                      </a:xfrm>
                      <a:prstGeom prst="rect">
                        <a:avLst/>
                      </a:prstGeom>
                      <a:noFill/>
                      <a:ln>
                        <a:noFill/>
                      </a:ln>
                      <a:effectLst/>
                    </p:spPr>
                  </p:pic>
                </p:oleObj>
              </mc:Fallback>
            </mc:AlternateContent>
          </a:graphicData>
        </a:graphic>
      </p:graphicFrame>
      <p:sp>
        <p:nvSpPr>
          <p:cNvPr id="5" name="Text Box 24"/>
          <p:cNvSpPr txBox="1">
            <a:spLocks noChangeArrowheads="1"/>
          </p:cNvSpPr>
          <p:nvPr/>
        </p:nvSpPr>
        <p:spPr bwMode="auto">
          <a:xfrm>
            <a:off x="1905000" y="5791200"/>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d(3) = 2</a:t>
            </a:r>
            <a:endParaRPr lang="es-ES" altLang="en-US" sz="2400" dirty="0">
              <a:solidFill>
                <a:schemeClr val="hlink"/>
              </a:solidFill>
              <a:latin typeface="LM Sans 12" panose="00000500000000000000" pitchFamily="50" charset="0"/>
            </a:endParaRPr>
          </a:p>
        </p:txBody>
      </p:sp>
      <p:sp>
        <p:nvSpPr>
          <p:cNvPr id="6" name="Text Box 24"/>
          <p:cNvSpPr txBox="1">
            <a:spLocks noChangeArrowheads="1"/>
          </p:cNvSpPr>
          <p:nvPr/>
        </p:nvSpPr>
        <p:spPr bwMode="auto">
          <a:xfrm>
            <a:off x="940760" y="3505200"/>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d(6) = 1</a:t>
            </a:r>
            <a:endParaRPr lang="es-ES" altLang="en-US" sz="2400" dirty="0">
              <a:solidFill>
                <a:schemeClr val="hlink"/>
              </a:solidFill>
              <a:latin typeface="LM Sans 12" panose="00000500000000000000" pitchFamily="50" charset="0"/>
            </a:endParaRPr>
          </a:p>
        </p:txBody>
      </p:sp>
      <p:sp>
        <p:nvSpPr>
          <p:cNvPr id="7" name="Text Box 24"/>
          <p:cNvSpPr txBox="1">
            <a:spLocks noChangeArrowheads="1"/>
          </p:cNvSpPr>
          <p:nvPr/>
        </p:nvSpPr>
        <p:spPr bwMode="auto">
          <a:xfrm>
            <a:off x="3074360" y="3653135"/>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d(4) = 3</a:t>
            </a:r>
            <a:endParaRPr lang="es-ES" altLang="en-US" sz="2400" dirty="0">
              <a:solidFill>
                <a:schemeClr val="hlink"/>
              </a:solidFill>
              <a:latin typeface="LM Sans 12" panose="00000500000000000000" pitchFamily="50" charset="0"/>
            </a:endParaRPr>
          </a:p>
        </p:txBody>
      </p:sp>
      <p:sp>
        <p:nvSpPr>
          <p:cNvPr id="8" name="Text Box 24"/>
          <p:cNvSpPr txBox="1">
            <a:spLocks noChangeArrowheads="1"/>
          </p:cNvSpPr>
          <p:nvPr/>
        </p:nvSpPr>
        <p:spPr bwMode="auto">
          <a:xfrm>
            <a:off x="4876800" y="3657600"/>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d(5) = 3</a:t>
            </a:r>
            <a:endParaRPr lang="es-ES" altLang="en-US" sz="2400" dirty="0">
              <a:solidFill>
                <a:schemeClr val="hlink"/>
              </a:solidFill>
              <a:latin typeface="LM Sans 12" panose="00000500000000000000" pitchFamily="50" charset="0"/>
            </a:endParaRPr>
          </a:p>
        </p:txBody>
      </p:sp>
      <p:sp>
        <p:nvSpPr>
          <p:cNvPr id="9" name="Text Box 24"/>
          <p:cNvSpPr txBox="1">
            <a:spLocks noChangeArrowheads="1"/>
          </p:cNvSpPr>
          <p:nvPr/>
        </p:nvSpPr>
        <p:spPr bwMode="auto">
          <a:xfrm>
            <a:off x="5512760" y="5715000"/>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d(2) = 3</a:t>
            </a:r>
            <a:endParaRPr lang="es-ES" altLang="en-US" sz="2400" dirty="0">
              <a:solidFill>
                <a:schemeClr val="hlink"/>
              </a:solidFill>
              <a:latin typeface="LM Sans 12" panose="00000500000000000000" pitchFamily="50" charset="0"/>
            </a:endParaRPr>
          </a:p>
        </p:txBody>
      </p:sp>
      <p:sp>
        <p:nvSpPr>
          <p:cNvPr id="10" name="Text Box 24"/>
          <p:cNvSpPr txBox="1">
            <a:spLocks noChangeArrowheads="1"/>
          </p:cNvSpPr>
          <p:nvPr/>
        </p:nvSpPr>
        <p:spPr bwMode="auto">
          <a:xfrm>
            <a:off x="6427160" y="4643735"/>
            <a:ext cx="1345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2400" dirty="0">
                <a:solidFill>
                  <a:schemeClr val="hlink"/>
                </a:solidFill>
                <a:latin typeface="LM Sans 12" panose="00000500000000000000" pitchFamily="50" charset="0"/>
              </a:rPr>
              <a:t>d(1) = 2</a:t>
            </a:r>
            <a:endParaRPr lang="es-ES" altLang="en-US" sz="2400" dirty="0">
              <a:solidFill>
                <a:schemeClr val="hlink"/>
              </a:solidFill>
              <a:latin typeface="LM Sans 12" panose="00000500000000000000" pitchFamily="50" charset="0"/>
            </a:endParaRPr>
          </a:p>
        </p:txBody>
      </p:sp>
      <p:sp>
        <p:nvSpPr>
          <p:cNvPr id="12" name="Slide Number Placeholder 11">
            <a:extLst>
              <a:ext uri="{FF2B5EF4-FFF2-40B4-BE49-F238E27FC236}">
                <a16:creationId xmlns:a16="http://schemas.microsoft.com/office/drawing/2014/main" id="{4ED219A6-9A0D-6B17-7F77-6C73D27F1B6D}"/>
              </a:ext>
            </a:extLst>
          </p:cNvPr>
          <p:cNvSpPr>
            <a:spLocks noGrp="1"/>
          </p:cNvSpPr>
          <p:nvPr>
            <p:ph type="sldNum" sz="quarter" idx="12"/>
          </p:nvPr>
        </p:nvSpPr>
        <p:spPr/>
        <p:txBody>
          <a:bodyPr/>
          <a:lstStyle/>
          <a:p>
            <a:fld id="{6DCFA791-3060-7643-8677-86D470F57523}" type="slidenum">
              <a:rPr lang="en-US" smtClean="0"/>
              <a:pPr/>
              <a:t>11</a:t>
            </a:fld>
            <a:endParaRPr lang="en-US"/>
          </a:p>
        </p:txBody>
      </p:sp>
    </p:spTree>
    <p:extLst>
      <p:ext uri="{BB962C8B-B14F-4D97-AF65-F5344CB8AC3E}">
        <p14:creationId xmlns:p14="http://schemas.microsoft.com/office/powerpoint/2010/main" val="168013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distance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90689"/>
                <a:ext cx="7886700" cy="435133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The distance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𝑑</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 between nodes </a:t>
                </a:r>
                <a:r>
                  <a:rPr lang="en-US" sz="2400" i="1" dirty="0" err="1"/>
                  <a:t>i</a:t>
                </a:r>
                <a:r>
                  <a:rPr lang="en-US" sz="2400" i="1" dirty="0"/>
                  <a:t> </a:t>
                </a:r>
                <a:r>
                  <a:rPr lang="en-US" sz="2400" dirty="0"/>
                  <a:t>and </a:t>
                </a:r>
                <a:r>
                  <a:rPr lang="en-US" sz="2400" i="1" dirty="0"/>
                  <a:t>j </a:t>
                </a:r>
                <a:r>
                  <a:rPr lang="en-US" sz="2400" dirty="0"/>
                  <a:t>is the length of the shortest path from </a:t>
                </a:r>
                <a:r>
                  <a:rPr lang="en-US" sz="2400" i="1" dirty="0" err="1"/>
                  <a:t>i</a:t>
                </a:r>
                <a:r>
                  <a:rPr lang="en-US" sz="2400" dirty="0"/>
                  <a:t> to node </a:t>
                </a:r>
                <a:r>
                  <a:rPr lang="en-US" sz="2400" i="1" dirty="0"/>
                  <a:t>j</a:t>
                </a:r>
                <a:r>
                  <a:rPr lang="en-US" sz="24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sz="2400" i="1" dirty="0"/>
              </a:p>
              <a:p>
                <a:pPr marL="0" marR="0" lvl="0" indent="0" defTabSz="914400" eaLnBrk="1" fontAlgn="auto" latinLnBrk="0" hangingPunct="1">
                  <a:lnSpc>
                    <a:spcPct val="100000"/>
                  </a:lnSpc>
                  <a:spcBef>
                    <a:spcPts val="0"/>
                  </a:spcBef>
                  <a:spcAft>
                    <a:spcPts val="0"/>
                  </a:spcAft>
                  <a:buClrTx/>
                  <a:buSzTx/>
                  <a:buFontTx/>
                  <a:buNone/>
                  <a:tabLst/>
                  <a:defRPr/>
                </a:pPr>
                <a:r>
                  <a:rPr lang="en-US" sz="2400" b="1" dirty="0"/>
                  <a:t>Mean distance</a:t>
                </a:r>
                <a:r>
                  <a:rPr lang="en-US" sz="2400" dirty="0"/>
                  <a:t>: </a:t>
                </a:r>
                <a14:m>
                  <m:oMath xmlns:m="http://schemas.openxmlformats.org/officeDocument/2006/math">
                    <m:r>
                      <a:rPr lang="en-US" sz="2400" b="0" i="1" smtClean="0">
                        <a:latin typeface="Cambria Math" charset="0"/>
                      </a:rPr>
                      <m:t>𝑙</m:t>
                    </m:r>
                    <m:r>
                      <a:rPr lang="en-US" sz="2400" b="0" i="1" smtClean="0">
                        <a:latin typeface="Cambria Math" charset="0"/>
                      </a:rPr>
                      <m:t>= </m:t>
                    </m:r>
                    <m:f>
                      <m:fPr>
                        <m:ctrlPr>
                          <a:rPr lang="bg-BG" sz="2400" b="0" i="1" smtClean="0">
                            <a:latin typeface="Cambria Math" panose="02040503050406030204" pitchFamily="18" charset="0"/>
                          </a:rPr>
                        </m:ctrlPr>
                      </m:fPr>
                      <m:num>
                        <m:r>
                          <a:rPr lang="en-US" sz="2400" b="0" i="1" smtClean="0">
                            <a:latin typeface="Cambria Math" charset="0"/>
                          </a:rPr>
                          <m:t>1</m:t>
                        </m:r>
                      </m:num>
                      <m:den>
                        <m:f>
                          <m:fPr>
                            <m:ctrlPr>
                              <a:rPr lang="bg-BG"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r>
                          <a:rPr lang="en-US" sz="2400" b="0" i="1" smtClean="0">
                            <a:latin typeface="Cambria Math" charset="0"/>
                          </a:rPr>
                          <m:t>𝑛</m:t>
                        </m:r>
                        <m:r>
                          <a:rPr lang="en-US" sz="2400" b="0" i="1" smtClean="0">
                            <a:latin typeface="Cambria Math" charset="0"/>
                          </a:rPr>
                          <m:t>(</m:t>
                        </m:r>
                        <m:r>
                          <a:rPr lang="en-US" sz="2400" b="0" i="1" smtClean="0">
                            <a:latin typeface="Cambria Math" charset="0"/>
                          </a:rPr>
                          <m:t>𝑛</m:t>
                        </m:r>
                        <m:r>
                          <a:rPr lang="en-US" sz="2400" b="0" i="1" smtClean="0">
                            <a:latin typeface="Cambria Math" charset="0"/>
                          </a:rPr>
                          <m:t>+1)</m:t>
                        </m:r>
                      </m:den>
                    </m:f>
                    <m:nary>
                      <m:naryPr>
                        <m:chr m:val="∑"/>
                        <m:limLoc m:val="subSup"/>
                        <m:supHide m:val="on"/>
                        <m:ctrlPr>
                          <a:rPr lang="bg-BG" sz="2400" b="0" i="1" smtClean="0">
                            <a:latin typeface="Cambria Math" panose="02040503050406030204" pitchFamily="18" charset="0"/>
                          </a:rPr>
                        </m:ctrlPr>
                      </m:naryPr>
                      <m:sub>
                        <m:r>
                          <m:rPr>
                            <m:brk m:alnAt="9"/>
                          </m:rPr>
                          <a:rPr lang="en-US" sz="2400" b="0" i="1" smtClean="0">
                            <a:latin typeface="Cambria Math" charset="0"/>
                          </a:rPr>
                          <m:t>𝑖</m:t>
                        </m:r>
                        <m:r>
                          <a:rPr lang="en-US" sz="2400" b="0" i="1" smtClean="0">
                            <a:latin typeface="Cambria Math" charset="0"/>
                          </a:rPr>
                          <m:t>&gt;</m:t>
                        </m:r>
                        <m:r>
                          <a:rPr lang="en-US" sz="2400" b="0" i="1" smtClean="0">
                            <a:latin typeface="Cambria Math" charset="0"/>
                          </a:rPr>
                          <m:t>𝑗</m:t>
                        </m:r>
                      </m:sub>
                      <m:sup/>
                      <m:e>
                        <m:sSub>
                          <m:sSubPr>
                            <m:ctrlPr>
                              <a:rPr lang="en-US" sz="2400" b="0" i="1" smtClean="0">
                                <a:latin typeface="Cambria Math" panose="02040503050406030204" pitchFamily="18" charset="0"/>
                              </a:rPr>
                            </m:ctrlPr>
                          </m:sSubPr>
                          <m:e>
                            <m:r>
                              <a:rPr lang="en-US" sz="2400" b="0" i="1" smtClean="0">
                                <a:latin typeface="Cambria Math" charset="0"/>
                              </a:rPr>
                              <m:t>𝑑</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e>
                    </m:nary>
                  </m:oMath>
                </a14:m>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Note that if there are disconnected nodes </a:t>
                </a:r>
                <a14:m>
                  <m:oMath xmlns:m="http://schemas.openxmlformats.org/officeDocument/2006/math">
                    <m:r>
                      <a:rPr lang="en-US" sz="2400" b="0" i="1" smtClean="0">
                        <a:latin typeface="Cambria Math" charset="0"/>
                      </a:rPr>
                      <m:t>𝑙</m:t>
                    </m:r>
                    <m:r>
                      <a:rPr lang="en-US" sz="2400" b="0" i="1" smtClean="0">
                        <a:latin typeface="Cambria Math" charset="0"/>
                      </a:rPr>
                      <m:t>=∞</m:t>
                    </m:r>
                  </m:oMath>
                </a14:m>
                <a:r>
                  <a:rPr lang="en-US" sz="2400" dirty="0"/>
                  <a:t>. Hence, disconnected nodes are typically ignored in the mean. </a:t>
                </a:r>
              </a:p>
              <a:p>
                <a:pPr marL="0" lvl="0" indent="0" defTabSz="914400">
                  <a:spcBef>
                    <a:spcPts val="0"/>
                  </a:spcBef>
                  <a:buNone/>
                </a:pPr>
                <a:endParaRPr lang="en-US" sz="2400" dirty="0"/>
              </a:p>
              <a:p>
                <a:pPr marL="0" lvl="0" indent="0">
                  <a:spcBef>
                    <a:spcPts val="0"/>
                  </a:spcBef>
                  <a:buNone/>
                </a:pPr>
                <a:r>
                  <a:rPr lang="en-US" sz="2400" dirty="0"/>
                  <a:t>(Somewhat) </a:t>
                </a:r>
                <a:r>
                  <a:rPr lang="en-US" sz="2400" dirty="0">
                    <a:solidFill>
                      <a:srgbClr val="C00000"/>
                    </a:solidFill>
                  </a:rPr>
                  <a:t>Surprising finding: many real networks are navigable (connected) &amp; the distance tends to be small </a:t>
                </a:r>
              </a:p>
              <a:p>
                <a:pPr marL="0" lvl="0" indent="0">
                  <a:spcBef>
                    <a:spcPts val="0"/>
                  </a:spcBef>
                  <a:buNone/>
                </a:pPr>
                <a:r>
                  <a:rPr lang="en-US" sz="2400" dirty="0">
                    <a:solidFill>
                      <a:srgbClr val="0078B9"/>
                    </a:solidFill>
                  </a:rPr>
                  <a:t>(e.g., &lt; 6 in many social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90689"/>
                <a:ext cx="7886700" cy="4351338"/>
              </a:xfrm>
              <a:blipFill>
                <a:blip r:embed="rId2"/>
                <a:stretch>
                  <a:fillRect l="-1286" t="-581" b="-17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12</a:t>
            </a:fld>
            <a:endParaRPr lang="en-US"/>
          </a:p>
        </p:txBody>
      </p:sp>
    </p:spTree>
    <p:extLst>
      <p:ext uri="{BB962C8B-B14F-4D97-AF65-F5344CB8AC3E}">
        <p14:creationId xmlns:p14="http://schemas.microsoft.com/office/powerpoint/2010/main" val="150224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9D933-AFEB-EE57-FBF9-2451697F8F3D}"/>
              </a:ext>
            </a:extLst>
          </p:cNvPr>
          <p:cNvSpPr>
            <a:spLocks noGrp="1"/>
          </p:cNvSpPr>
          <p:nvPr>
            <p:ph type="sldNum" sz="quarter" idx="12"/>
          </p:nvPr>
        </p:nvSpPr>
        <p:spPr/>
        <p:txBody>
          <a:bodyPr/>
          <a:lstStyle/>
          <a:p>
            <a:fld id="{6DCFA791-3060-7643-8677-86D470F57523}" type="slidenum">
              <a:rPr lang="en-US" smtClean="0"/>
              <a:pPr/>
              <a:t>13</a:t>
            </a:fld>
            <a:endParaRPr lang="en-US"/>
          </a:p>
        </p:txBody>
      </p:sp>
      <p:sp>
        <p:nvSpPr>
          <p:cNvPr id="6" name="Title 1">
            <a:extLst>
              <a:ext uri="{FF2B5EF4-FFF2-40B4-BE49-F238E27FC236}">
                <a16:creationId xmlns:a16="http://schemas.microsoft.com/office/drawing/2014/main" id="{1601826E-4CCE-3A0E-BCA1-6E9C53D19CC1}"/>
              </a:ext>
            </a:extLst>
          </p:cNvPr>
          <p:cNvSpPr>
            <a:spLocks noGrp="1"/>
          </p:cNvSpPr>
          <p:nvPr>
            <p:ph type="title"/>
          </p:nvPr>
        </p:nvSpPr>
        <p:spPr>
          <a:xfrm>
            <a:off x="628650" y="365126"/>
            <a:ext cx="7886700" cy="1325563"/>
          </a:xfrm>
        </p:spPr>
        <p:txBody>
          <a:bodyPr/>
          <a:lstStyle/>
          <a:p>
            <a:r>
              <a:rPr lang="en-US" dirty="0"/>
              <a:t>The small-world experiment</a:t>
            </a:r>
          </a:p>
        </p:txBody>
      </p:sp>
      <p:sp>
        <p:nvSpPr>
          <p:cNvPr id="7" name="Content Placeholder 2">
            <a:extLst>
              <a:ext uri="{FF2B5EF4-FFF2-40B4-BE49-F238E27FC236}">
                <a16:creationId xmlns:a16="http://schemas.microsoft.com/office/drawing/2014/main" id="{F9F3801D-D781-53CB-01F8-3E3F3B922E16}"/>
              </a:ext>
            </a:extLst>
          </p:cNvPr>
          <p:cNvSpPr>
            <a:spLocks noGrp="1"/>
          </p:cNvSpPr>
          <p:nvPr>
            <p:ph idx="1"/>
          </p:nvPr>
        </p:nvSpPr>
        <p:spPr>
          <a:xfrm>
            <a:off x="689610" y="1582376"/>
            <a:ext cx="7886700" cy="4361226"/>
          </a:xfrm>
        </p:spPr>
        <p:txBody>
          <a:bodyPr/>
          <a:lstStyle/>
          <a:p>
            <a:pPr marL="0" indent="0">
              <a:buNone/>
            </a:pPr>
            <a:r>
              <a:rPr lang="en-US" dirty="0">
                <a:solidFill>
                  <a:srgbClr val="C00000"/>
                </a:solidFill>
              </a:rPr>
              <a:t>On average, it took only six steps to reach the target</a:t>
            </a:r>
            <a:r>
              <a:rPr lang="en-US" altLang="zh-CN" dirty="0">
                <a:solidFill>
                  <a:srgbClr val="C00000"/>
                </a:solidFill>
              </a:rPr>
              <a:t>.</a:t>
            </a:r>
            <a:endParaRPr lang="en-US" dirty="0">
              <a:solidFill>
                <a:srgbClr val="C00000"/>
              </a:solidFill>
            </a:endParaRPr>
          </a:p>
        </p:txBody>
      </p:sp>
      <p:sp>
        <p:nvSpPr>
          <p:cNvPr id="8" name="Text Box 100">
            <a:extLst>
              <a:ext uri="{FF2B5EF4-FFF2-40B4-BE49-F238E27FC236}">
                <a16:creationId xmlns:a16="http://schemas.microsoft.com/office/drawing/2014/main" id="{D7627E72-8E2D-6161-DDBC-1B1A3F93CCE0}"/>
              </a:ext>
            </a:extLst>
          </p:cNvPr>
          <p:cNvSpPr txBox="1">
            <a:spLocks noChangeArrowheads="1"/>
          </p:cNvSpPr>
          <p:nvPr/>
        </p:nvSpPr>
        <p:spPr bwMode="auto">
          <a:xfrm>
            <a:off x="1003298" y="5571918"/>
            <a:ext cx="5872164" cy="1200329"/>
          </a:xfrm>
          <a:prstGeom prst="rect">
            <a:avLst/>
          </a:prstGeom>
          <a:noFill/>
          <a:ln>
            <a:noFill/>
          </a:ln>
        </p:spPr>
        <p:txBody>
          <a:bodyPr wrap="square">
            <a:spAutoFit/>
          </a:bodyPr>
          <a:lstStyle>
            <a:lvl1pPr algn="r" rtl="1" eaLnBrk="0" hangingPunct="0">
              <a:defRPr sz="2400">
                <a:solidFill>
                  <a:schemeClr val="tx1"/>
                </a:solidFill>
                <a:latin typeface="Arial" pitchFamily="34" charset="0"/>
                <a:ea typeface="ＭＳ Ｐゴシック" pitchFamily="34" charset="-128"/>
              </a:defRPr>
            </a:lvl1pPr>
            <a:lvl2pPr marL="742950" indent="-285750" algn="r" rtl="1" eaLnBrk="0" hangingPunct="0">
              <a:defRPr sz="2400">
                <a:solidFill>
                  <a:schemeClr val="tx1"/>
                </a:solidFill>
                <a:latin typeface="Arial" pitchFamily="34" charset="0"/>
                <a:ea typeface="ＭＳ Ｐゴシック" pitchFamily="34" charset="-128"/>
              </a:defRPr>
            </a:lvl2pPr>
            <a:lvl3pPr marL="1143000" indent="-228600" algn="r" rtl="1" eaLnBrk="0" hangingPunct="0">
              <a:defRPr sz="2400">
                <a:solidFill>
                  <a:schemeClr val="tx1"/>
                </a:solidFill>
                <a:latin typeface="Arial" pitchFamily="34" charset="0"/>
                <a:ea typeface="ＭＳ Ｐゴシック" pitchFamily="34" charset="-128"/>
              </a:defRPr>
            </a:lvl3pPr>
            <a:lvl4pPr marL="1600200" indent="-228600" algn="r" rtl="1" eaLnBrk="0" hangingPunct="0">
              <a:defRPr sz="2400">
                <a:solidFill>
                  <a:schemeClr val="tx1"/>
                </a:solidFill>
                <a:latin typeface="Arial" pitchFamily="34" charset="0"/>
                <a:ea typeface="ＭＳ Ｐゴシック" pitchFamily="34" charset="-128"/>
              </a:defRPr>
            </a:lvl4pPr>
            <a:lvl5pPr marL="2057400" indent="-228600" algn="r" rtl="1" eaLnBrk="0" hangingPunct="0">
              <a:defRPr sz="2400">
                <a:solidFill>
                  <a:schemeClr val="tx1"/>
                </a:solidFill>
                <a:latin typeface="Arial" pitchFamily="34" charset="0"/>
                <a:ea typeface="ＭＳ Ｐゴシック" pitchFamily="34" charset="-128"/>
              </a:defRPr>
            </a:lvl5pPr>
            <a:lvl6pPr marL="2514600" indent="-228600" algn="r" rtl="1"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r" rtl="1"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r" rtl="1"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r" rtl="1"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rtl="0" eaLnBrk="1" hangingPunct="1"/>
            <a:r>
              <a:rPr lang="en-US" altLang="en-US" sz="1800" i="1" dirty="0">
                <a:solidFill>
                  <a:schemeClr val="tx1">
                    <a:lumMod val="65000"/>
                    <a:lumOff val="35000"/>
                  </a:schemeClr>
                </a:solidFill>
                <a:latin typeface="Adobe Devanagari" panose="02040503050201020203" pitchFamily="18" charset="0"/>
                <a:cs typeface="Adobe Devanagari" panose="02040503050201020203" pitchFamily="18" charset="0"/>
              </a:rPr>
              <a:t>Fig: Baruch </a:t>
            </a:r>
            <a:r>
              <a:rPr lang="en-US" altLang="en-US" sz="1800" i="1" dirty="0" err="1">
                <a:solidFill>
                  <a:schemeClr val="tx1">
                    <a:lumMod val="65000"/>
                    <a:lumOff val="35000"/>
                  </a:schemeClr>
                </a:solidFill>
                <a:latin typeface="Adobe Devanagari" panose="02040503050201020203" pitchFamily="18" charset="0"/>
                <a:cs typeface="Adobe Devanagari" panose="02040503050201020203" pitchFamily="18" charset="0"/>
              </a:rPr>
              <a:t>Barzel</a:t>
            </a:r>
            <a:endParaRPr lang="en-US" altLang="en-US" sz="1800" i="1" dirty="0">
              <a:solidFill>
                <a:schemeClr val="tx1">
                  <a:lumMod val="65000"/>
                  <a:lumOff val="35000"/>
                </a:schemeClr>
              </a:solidFill>
              <a:latin typeface="Adobe Devanagari" panose="02040503050201020203" pitchFamily="18" charset="0"/>
              <a:cs typeface="Adobe Devanagari" panose="02040503050201020203" pitchFamily="18" charset="0"/>
            </a:endParaRPr>
          </a:p>
          <a:p>
            <a:pPr algn="l" rtl="0" eaLnBrk="1" hangingPunct="1"/>
            <a:r>
              <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rPr>
              <a:t>J. Travers and S. Milgram, </a:t>
            </a:r>
            <a:r>
              <a:rPr lang="en-US" altLang="en-US" sz="1800" i="1" dirty="0">
                <a:solidFill>
                  <a:schemeClr val="tx1">
                    <a:lumMod val="65000"/>
                    <a:lumOff val="35000"/>
                  </a:schemeClr>
                </a:solidFill>
                <a:latin typeface="Adobe Devanagari" panose="02040503050201020203" pitchFamily="18" charset="0"/>
                <a:cs typeface="Adobe Devanagari" panose="02040503050201020203" pitchFamily="18" charset="0"/>
              </a:rPr>
              <a:t>Sociometry</a:t>
            </a:r>
            <a:r>
              <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rPr>
              <a:t> </a:t>
            </a:r>
            <a:r>
              <a:rPr lang="en-US" altLang="en-US" sz="1800" b="1" dirty="0">
                <a:solidFill>
                  <a:schemeClr val="tx1">
                    <a:lumMod val="65000"/>
                    <a:lumOff val="35000"/>
                  </a:schemeClr>
                </a:solidFill>
                <a:latin typeface="Adobe Devanagari" panose="02040503050201020203" pitchFamily="18" charset="0"/>
                <a:cs typeface="Adobe Devanagari" panose="02040503050201020203" pitchFamily="18" charset="0"/>
              </a:rPr>
              <a:t>32</a:t>
            </a:r>
            <a:r>
              <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rPr>
              <a:t>,425–443  (1969)</a:t>
            </a:r>
          </a:p>
          <a:p>
            <a:pPr algn="l" rtl="0" eaLnBrk="1" hangingPunct="1"/>
            <a:r>
              <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hlinkClick r:id="rId2"/>
              </a:rPr>
              <a:t>https://en.wikipedia.org/wiki/Small-world_experiment</a:t>
            </a:r>
            <a:endPar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endParaRPr>
          </a:p>
          <a:p>
            <a:pPr algn="l" rtl="0" eaLnBrk="1" hangingPunct="1"/>
            <a:endParaRPr lang="en-US" altLang="en-US" sz="1800" dirty="0">
              <a:solidFill>
                <a:schemeClr val="tx1">
                  <a:lumMod val="65000"/>
                  <a:lumOff val="35000"/>
                </a:schemeClr>
              </a:solidFill>
              <a:latin typeface="Adobe Devanagari" panose="02040503050201020203" pitchFamily="18" charset="0"/>
              <a:cs typeface="Adobe Devanagari" panose="02040503050201020203" pitchFamily="18" charset="0"/>
            </a:endParaRPr>
          </a:p>
        </p:txBody>
      </p:sp>
      <p:grpSp>
        <p:nvGrpSpPr>
          <p:cNvPr id="9" name="Group 8">
            <a:extLst>
              <a:ext uri="{FF2B5EF4-FFF2-40B4-BE49-F238E27FC236}">
                <a16:creationId xmlns:a16="http://schemas.microsoft.com/office/drawing/2014/main" id="{6F0BFC99-3ADF-485D-0027-F284FDBB37A2}"/>
              </a:ext>
            </a:extLst>
          </p:cNvPr>
          <p:cNvGrpSpPr/>
          <p:nvPr/>
        </p:nvGrpSpPr>
        <p:grpSpPr>
          <a:xfrm>
            <a:off x="2090102" y="2260999"/>
            <a:ext cx="4785360" cy="3003979"/>
            <a:chOff x="1600200" y="2266949"/>
            <a:chExt cx="6096000" cy="3829051"/>
          </a:xfrm>
        </p:grpSpPr>
        <p:pic>
          <p:nvPicPr>
            <p:cNvPr id="10" name="Picture 4" descr="http://education.boisestate.edu/compass/Kidscompass/Imagesbown/US_Map_large.gif">
              <a:extLst>
                <a:ext uri="{FF2B5EF4-FFF2-40B4-BE49-F238E27FC236}">
                  <a16:creationId xmlns:a16="http://schemas.microsoft.com/office/drawing/2014/main" id="{2894DC2B-66A8-EA6C-E9D6-D3EFAB9ABAD0}"/>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600200" y="2266949"/>
              <a:ext cx="6096000" cy="382905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20400000" lon="0" rev="0"/>
              </a:camera>
              <a:lightRig rig="twoPt" dir="t">
                <a:rot lat="0" lon="0" rev="7200000"/>
              </a:lightRig>
            </a:scene3d>
            <a:sp3d prstMaterial="matte">
              <a:bevelT w="22860" h="12700"/>
              <a:contourClr>
                <a:srgbClr val="FFFFFF"/>
              </a:contourClr>
            </a:sp3d>
          </p:spPr>
        </p:pic>
        <p:sp>
          <p:nvSpPr>
            <p:cNvPr id="11" name="Oval 10">
              <a:extLst>
                <a:ext uri="{FF2B5EF4-FFF2-40B4-BE49-F238E27FC236}">
                  <a16:creationId xmlns:a16="http://schemas.microsoft.com/office/drawing/2014/main" id="{15FAAF57-F496-0A9C-A75D-A1F8476AAACB}"/>
                </a:ext>
              </a:extLst>
            </p:cNvPr>
            <p:cNvSpPr/>
            <p:nvPr/>
          </p:nvSpPr>
          <p:spPr>
            <a:xfrm>
              <a:off x="4390510" y="4067149"/>
              <a:ext cx="225025" cy="135015"/>
            </a:xfrm>
            <a:prstGeom prst="ellipse">
              <a:avLst/>
            </a:prstGeom>
            <a:solidFill>
              <a:schemeClr val="bg1">
                <a:lumMod val="10000"/>
              </a:schemeClr>
            </a:solidFill>
            <a:ln>
              <a:noFill/>
            </a:ln>
            <a:effectLst>
              <a:glow rad="228600">
                <a:schemeClr val="bg2">
                  <a:lumMod val="50000"/>
                  <a:alpha val="40000"/>
                </a:schemeClr>
              </a:glow>
              <a:outerShdw blurRad="76200" dist="63500" dir="8100000" sy="-23000" kx="800400" algn="b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endParaRPr lang="en-US" sz="1800"/>
            </a:p>
          </p:txBody>
        </p:sp>
        <p:sp>
          <p:nvSpPr>
            <p:cNvPr id="12" name="Oval 11">
              <a:extLst>
                <a:ext uri="{FF2B5EF4-FFF2-40B4-BE49-F238E27FC236}">
                  <a16:creationId xmlns:a16="http://schemas.microsoft.com/office/drawing/2014/main" id="{43FDEAEE-DD84-2A49-CF6F-26C870F0CE65}"/>
                </a:ext>
              </a:extLst>
            </p:cNvPr>
            <p:cNvSpPr/>
            <p:nvPr/>
          </p:nvSpPr>
          <p:spPr>
            <a:xfrm>
              <a:off x="4165485" y="3797119"/>
              <a:ext cx="225025" cy="135015"/>
            </a:xfrm>
            <a:prstGeom prst="ellipse">
              <a:avLst/>
            </a:prstGeom>
            <a:solidFill>
              <a:schemeClr val="bg1">
                <a:lumMod val="10000"/>
              </a:schemeClr>
            </a:solidFill>
            <a:ln>
              <a:noFill/>
            </a:ln>
            <a:effectLst>
              <a:glow rad="228600">
                <a:schemeClr val="bg2">
                  <a:lumMod val="50000"/>
                  <a:alpha val="40000"/>
                </a:schemeClr>
              </a:glow>
              <a:outerShdw blurRad="76200" dist="63500" dir="8100000" sy="-23000" kx="800400" algn="b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endParaRPr lang="en-US" sz="1800"/>
            </a:p>
          </p:txBody>
        </p:sp>
        <p:sp>
          <p:nvSpPr>
            <p:cNvPr id="13" name="Oval 12">
              <a:extLst>
                <a:ext uri="{FF2B5EF4-FFF2-40B4-BE49-F238E27FC236}">
                  <a16:creationId xmlns:a16="http://schemas.microsoft.com/office/drawing/2014/main" id="{11EEAA6A-0D44-EE7F-AE5D-B53A32DD4C3D}"/>
                </a:ext>
              </a:extLst>
            </p:cNvPr>
            <p:cNvSpPr/>
            <p:nvPr/>
          </p:nvSpPr>
          <p:spPr>
            <a:xfrm>
              <a:off x="7045805" y="3437079"/>
              <a:ext cx="225025" cy="135015"/>
            </a:xfrm>
            <a:prstGeom prst="ellipse">
              <a:avLst/>
            </a:prstGeom>
            <a:solidFill>
              <a:srgbClr val="0070C0"/>
            </a:solidFill>
            <a:ln>
              <a:noFill/>
            </a:ln>
            <a:effectLst>
              <a:glow rad="228600">
                <a:schemeClr val="bg2">
                  <a:lumMod val="50000"/>
                  <a:alpha val="40000"/>
                </a:schemeClr>
              </a:glow>
              <a:outerShdw blurRad="76200" dist="63500" dir="8100000" sy="-23000" kx="800400" algn="b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endParaRPr lang="en-US" sz="1800"/>
            </a:p>
          </p:txBody>
        </p:sp>
        <p:grpSp>
          <p:nvGrpSpPr>
            <p:cNvPr id="14" name="Group 13">
              <a:extLst>
                <a:ext uri="{FF2B5EF4-FFF2-40B4-BE49-F238E27FC236}">
                  <a16:creationId xmlns:a16="http://schemas.microsoft.com/office/drawing/2014/main" id="{F9697D2D-B566-51D4-5745-AAB669895491}"/>
                </a:ext>
              </a:extLst>
            </p:cNvPr>
            <p:cNvGrpSpPr>
              <a:grpSpLocks/>
            </p:cNvGrpSpPr>
            <p:nvPr/>
          </p:nvGrpSpPr>
          <p:grpSpPr bwMode="auto">
            <a:xfrm>
              <a:off x="3760403" y="2987429"/>
              <a:ext cx="3390900" cy="2039938"/>
              <a:chOff x="1871700" y="3654025"/>
              <a:chExt cx="3390413" cy="2040846"/>
            </a:xfrm>
          </p:grpSpPr>
          <p:sp>
            <p:nvSpPr>
              <p:cNvPr id="21" name="Freeform 20">
                <a:extLst>
                  <a:ext uri="{FF2B5EF4-FFF2-40B4-BE49-F238E27FC236}">
                    <a16:creationId xmlns:a16="http://schemas.microsoft.com/office/drawing/2014/main" id="{E8B82CBE-5F7F-FFB0-DEDC-41D793021481}"/>
                  </a:ext>
                </a:extLst>
              </p:cNvPr>
              <p:cNvSpPr/>
              <p:nvPr/>
            </p:nvSpPr>
            <p:spPr>
              <a:xfrm>
                <a:off x="1871700" y="3654025"/>
                <a:ext cx="2236466" cy="2040846"/>
              </a:xfrm>
              <a:custGeom>
                <a:avLst/>
                <a:gdLst>
                  <a:gd name="connsiteX0" fmla="*/ 523336 w 2224177"/>
                  <a:gd name="connsiteY0" fmla="*/ 877019 h 2077528"/>
                  <a:gd name="connsiteX1" fmla="*/ 583721 w 2224177"/>
                  <a:gd name="connsiteY1" fmla="*/ 462951 h 2077528"/>
                  <a:gd name="connsiteX2" fmla="*/ 695864 w 2224177"/>
                  <a:gd name="connsiteY2" fmla="*/ 212785 h 2077528"/>
                  <a:gd name="connsiteX3" fmla="*/ 1015041 w 2224177"/>
                  <a:gd name="connsiteY3" fmla="*/ 437072 h 2077528"/>
                  <a:gd name="connsiteX4" fmla="*/ 1213449 w 2224177"/>
                  <a:gd name="connsiteY4" fmla="*/ 109268 h 2077528"/>
                  <a:gd name="connsiteX5" fmla="*/ 1463615 w 2224177"/>
                  <a:gd name="connsiteY5" fmla="*/ 143774 h 2077528"/>
                  <a:gd name="connsiteX6" fmla="*/ 1627517 w 2224177"/>
                  <a:gd name="connsiteY6" fmla="*/ 971910 h 2077528"/>
                  <a:gd name="connsiteX7" fmla="*/ 1644770 w 2224177"/>
                  <a:gd name="connsiteY7" fmla="*/ 1006415 h 2077528"/>
                  <a:gd name="connsiteX8" fmla="*/ 1877683 w 2224177"/>
                  <a:gd name="connsiteY8" fmla="*/ 281797 h 2077528"/>
                  <a:gd name="connsiteX9" fmla="*/ 2067464 w 2224177"/>
                  <a:gd name="connsiteY9" fmla="*/ 514710 h 2077528"/>
                  <a:gd name="connsiteX10" fmla="*/ 2136475 w 2224177"/>
                  <a:gd name="connsiteY10" fmla="*/ 1230702 h 2077528"/>
                  <a:gd name="connsiteX11" fmla="*/ 2101970 w 2224177"/>
                  <a:gd name="connsiteY11" fmla="*/ 1230702 h 2077528"/>
                  <a:gd name="connsiteX12" fmla="*/ 1403230 w 2224177"/>
                  <a:gd name="connsiteY12" fmla="*/ 842514 h 2077528"/>
                  <a:gd name="connsiteX13" fmla="*/ 661358 w 2224177"/>
                  <a:gd name="connsiteY13" fmla="*/ 842514 h 2077528"/>
                  <a:gd name="connsiteX14" fmla="*/ 92015 w 2224177"/>
                  <a:gd name="connsiteY14" fmla="*/ 1170317 h 2077528"/>
                  <a:gd name="connsiteX15" fmla="*/ 109268 w 2224177"/>
                  <a:gd name="connsiteY15" fmla="*/ 1204823 h 2077528"/>
                  <a:gd name="connsiteX16" fmla="*/ 350808 w 2224177"/>
                  <a:gd name="connsiteY16" fmla="*/ 1144438 h 2077528"/>
                  <a:gd name="connsiteX17" fmla="*/ 540589 w 2224177"/>
                  <a:gd name="connsiteY17" fmla="*/ 1291087 h 2077528"/>
                  <a:gd name="connsiteX18" fmla="*/ 575094 w 2224177"/>
                  <a:gd name="connsiteY18" fmla="*/ 1722408 h 2077528"/>
                  <a:gd name="connsiteX19" fmla="*/ 609600 w 2224177"/>
                  <a:gd name="connsiteY19" fmla="*/ 2041585 h 2077528"/>
                  <a:gd name="connsiteX20" fmla="*/ 626853 w 2224177"/>
                  <a:gd name="connsiteY20" fmla="*/ 1938068 h 2077528"/>
                  <a:gd name="connsiteX21" fmla="*/ 704491 w 2224177"/>
                  <a:gd name="connsiteY21" fmla="*/ 1610265 h 2077528"/>
                  <a:gd name="connsiteX22" fmla="*/ 859766 w 2224177"/>
                  <a:gd name="connsiteY22" fmla="*/ 1178944 h 2077528"/>
                  <a:gd name="connsiteX23" fmla="*/ 1118558 w 2224177"/>
                  <a:gd name="connsiteY23" fmla="*/ 1023668 h 2077528"/>
                  <a:gd name="connsiteX24" fmla="*/ 1308340 w 2224177"/>
                  <a:gd name="connsiteY24" fmla="*/ 1256582 h 2077528"/>
                  <a:gd name="connsiteX25" fmla="*/ 1403230 w 2224177"/>
                  <a:gd name="connsiteY25" fmla="*/ 1627517 h 207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177" h="2077528">
                    <a:moveTo>
                      <a:pt x="523336" y="877019"/>
                    </a:moveTo>
                    <a:cubicBezTo>
                      <a:pt x="539151" y="725338"/>
                      <a:pt x="554966" y="573657"/>
                      <a:pt x="583721" y="462951"/>
                    </a:cubicBezTo>
                    <a:cubicBezTo>
                      <a:pt x="612476" y="352245"/>
                      <a:pt x="623977" y="217098"/>
                      <a:pt x="695864" y="212785"/>
                    </a:cubicBezTo>
                    <a:cubicBezTo>
                      <a:pt x="767751" y="208472"/>
                      <a:pt x="928777" y="454325"/>
                      <a:pt x="1015041" y="437072"/>
                    </a:cubicBezTo>
                    <a:cubicBezTo>
                      <a:pt x="1101305" y="419819"/>
                      <a:pt x="1138687" y="158151"/>
                      <a:pt x="1213449" y="109268"/>
                    </a:cubicBezTo>
                    <a:cubicBezTo>
                      <a:pt x="1288211" y="60385"/>
                      <a:pt x="1394604" y="0"/>
                      <a:pt x="1463615" y="143774"/>
                    </a:cubicBezTo>
                    <a:cubicBezTo>
                      <a:pt x="1532626" y="287548"/>
                      <a:pt x="1597325" y="828137"/>
                      <a:pt x="1627517" y="971910"/>
                    </a:cubicBezTo>
                    <a:cubicBezTo>
                      <a:pt x="1657709" y="1115683"/>
                      <a:pt x="1603076" y="1121434"/>
                      <a:pt x="1644770" y="1006415"/>
                    </a:cubicBezTo>
                    <a:cubicBezTo>
                      <a:pt x="1686464" y="891396"/>
                      <a:pt x="1807234" y="363748"/>
                      <a:pt x="1877683" y="281797"/>
                    </a:cubicBezTo>
                    <a:cubicBezTo>
                      <a:pt x="1948132" y="199846"/>
                      <a:pt x="2024332" y="356559"/>
                      <a:pt x="2067464" y="514710"/>
                    </a:cubicBezTo>
                    <a:cubicBezTo>
                      <a:pt x="2110596" y="672861"/>
                      <a:pt x="2130724" y="1111370"/>
                      <a:pt x="2136475" y="1230702"/>
                    </a:cubicBezTo>
                    <a:cubicBezTo>
                      <a:pt x="2142226" y="1350034"/>
                      <a:pt x="2224177" y="1295400"/>
                      <a:pt x="2101970" y="1230702"/>
                    </a:cubicBezTo>
                    <a:cubicBezTo>
                      <a:pt x="1979763" y="1166004"/>
                      <a:pt x="1643332" y="907212"/>
                      <a:pt x="1403230" y="842514"/>
                    </a:cubicBezTo>
                    <a:cubicBezTo>
                      <a:pt x="1163128" y="777816"/>
                      <a:pt x="879894" y="787880"/>
                      <a:pt x="661358" y="842514"/>
                    </a:cubicBezTo>
                    <a:cubicBezTo>
                      <a:pt x="442822" y="897148"/>
                      <a:pt x="184030" y="1109932"/>
                      <a:pt x="92015" y="1170317"/>
                    </a:cubicBezTo>
                    <a:cubicBezTo>
                      <a:pt x="0" y="1230702"/>
                      <a:pt x="66136" y="1209136"/>
                      <a:pt x="109268" y="1204823"/>
                    </a:cubicBezTo>
                    <a:cubicBezTo>
                      <a:pt x="152400" y="1200510"/>
                      <a:pt x="278921" y="1130061"/>
                      <a:pt x="350808" y="1144438"/>
                    </a:cubicBezTo>
                    <a:cubicBezTo>
                      <a:pt x="422695" y="1158815"/>
                      <a:pt x="503208" y="1194759"/>
                      <a:pt x="540589" y="1291087"/>
                    </a:cubicBezTo>
                    <a:cubicBezTo>
                      <a:pt x="577970" y="1387415"/>
                      <a:pt x="563592" y="1597325"/>
                      <a:pt x="575094" y="1722408"/>
                    </a:cubicBezTo>
                    <a:cubicBezTo>
                      <a:pt x="586596" y="1847491"/>
                      <a:pt x="600974" y="2005642"/>
                      <a:pt x="609600" y="2041585"/>
                    </a:cubicBezTo>
                    <a:cubicBezTo>
                      <a:pt x="618226" y="2077528"/>
                      <a:pt x="611038" y="2009955"/>
                      <a:pt x="626853" y="1938068"/>
                    </a:cubicBezTo>
                    <a:cubicBezTo>
                      <a:pt x="642668" y="1866181"/>
                      <a:pt x="665672" y="1736786"/>
                      <a:pt x="704491" y="1610265"/>
                    </a:cubicBezTo>
                    <a:cubicBezTo>
                      <a:pt x="743310" y="1483744"/>
                      <a:pt x="790755" y="1276710"/>
                      <a:pt x="859766" y="1178944"/>
                    </a:cubicBezTo>
                    <a:cubicBezTo>
                      <a:pt x="928777" y="1081178"/>
                      <a:pt x="1043796" y="1010728"/>
                      <a:pt x="1118558" y="1023668"/>
                    </a:cubicBezTo>
                    <a:cubicBezTo>
                      <a:pt x="1193320" y="1036608"/>
                      <a:pt x="1260895" y="1155941"/>
                      <a:pt x="1308340" y="1256582"/>
                    </a:cubicBezTo>
                    <a:cubicBezTo>
                      <a:pt x="1355785" y="1357223"/>
                      <a:pt x="1379507" y="1492370"/>
                      <a:pt x="1403230" y="1627517"/>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sp>
            <p:nvSpPr>
              <p:cNvPr id="22" name="Freeform 21">
                <a:extLst>
                  <a:ext uri="{FF2B5EF4-FFF2-40B4-BE49-F238E27FC236}">
                    <a16:creationId xmlns:a16="http://schemas.microsoft.com/office/drawing/2014/main" id="{6EB38CDB-D7DA-C4EF-AD7B-B1A255597531}"/>
                  </a:ext>
                </a:extLst>
              </p:cNvPr>
              <p:cNvSpPr/>
              <p:nvPr/>
            </p:nvSpPr>
            <p:spPr>
              <a:xfrm>
                <a:off x="3265325" y="3661967"/>
                <a:ext cx="1996788" cy="1743851"/>
              </a:xfrm>
              <a:custGeom>
                <a:avLst/>
                <a:gdLst>
                  <a:gd name="connsiteX0" fmla="*/ 2876 w 1986951"/>
                  <a:gd name="connsiteY0" fmla="*/ 1597324 h 1775603"/>
                  <a:gd name="connsiteX1" fmla="*/ 28755 w 1986951"/>
                  <a:gd name="connsiteY1" fmla="*/ 1295399 h 1775603"/>
                  <a:gd name="connsiteX2" fmla="*/ 175404 w 1986951"/>
                  <a:gd name="connsiteY2" fmla="*/ 631165 h 1775603"/>
                  <a:gd name="connsiteX3" fmla="*/ 365185 w 1986951"/>
                  <a:gd name="connsiteY3" fmla="*/ 1002101 h 1775603"/>
                  <a:gd name="connsiteX4" fmla="*/ 494581 w 1986951"/>
                  <a:gd name="connsiteY4" fmla="*/ 1666335 h 1775603"/>
                  <a:gd name="connsiteX5" fmla="*/ 520461 w 1986951"/>
                  <a:gd name="connsiteY5" fmla="*/ 1657708 h 1775603"/>
                  <a:gd name="connsiteX6" fmla="*/ 848264 w 1986951"/>
                  <a:gd name="connsiteY6" fmla="*/ 1235014 h 1775603"/>
                  <a:gd name="connsiteX7" fmla="*/ 1253706 w 1986951"/>
                  <a:gd name="connsiteY7" fmla="*/ 1278146 h 1775603"/>
                  <a:gd name="connsiteX8" fmla="*/ 1391729 w 1986951"/>
                  <a:gd name="connsiteY8" fmla="*/ 1347158 h 1775603"/>
                  <a:gd name="connsiteX9" fmla="*/ 1417608 w 1986951"/>
                  <a:gd name="connsiteY9" fmla="*/ 1347158 h 1775603"/>
                  <a:gd name="connsiteX10" fmla="*/ 1426234 w 1986951"/>
                  <a:gd name="connsiteY10" fmla="*/ 1062486 h 1775603"/>
                  <a:gd name="connsiteX11" fmla="*/ 1469366 w 1986951"/>
                  <a:gd name="connsiteY11" fmla="*/ 605286 h 1775603"/>
                  <a:gd name="connsiteX12" fmla="*/ 1547004 w 1986951"/>
                  <a:gd name="connsiteY12" fmla="*/ 173965 h 1775603"/>
                  <a:gd name="connsiteX13" fmla="*/ 1754038 w 1986951"/>
                  <a:gd name="connsiteY13" fmla="*/ 18690 h 1775603"/>
                  <a:gd name="connsiteX14" fmla="*/ 1917940 w 1986951"/>
                  <a:gd name="connsiteY14" fmla="*/ 286108 h 1775603"/>
                  <a:gd name="connsiteX15" fmla="*/ 1986951 w 1986951"/>
                  <a:gd name="connsiteY15" fmla="*/ 544901 h 17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951" h="1775603">
                    <a:moveTo>
                      <a:pt x="2876" y="1597324"/>
                    </a:moveTo>
                    <a:cubicBezTo>
                      <a:pt x="1438" y="1526875"/>
                      <a:pt x="0" y="1456426"/>
                      <a:pt x="28755" y="1295399"/>
                    </a:cubicBezTo>
                    <a:cubicBezTo>
                      <a:pt x="57510" y="1134373"/>
                      <a:pt x="119332" y="680048"/>
                      <a:pt x="175404" y="631165"/>
                    </a:cubicBezTo>
                    <a:cubicBezTo>
                      <a:pt x="231476" y="582282"/>
                      <a:pt x="311989" y="829573"/>
                      <a:pt x="365185" y="1002101"/>
                    </a:cubicBezTo>
                    <a:cubicBezTo>
                      <a:pt x="418381" y="1174629"/>
                      <a:pt x="468702" y="1557067"/>
                      <a:pt x="494581" y="1666335"/>
                    </a:cubicBezTo>
                    <a:cubicBezTo>
                      <a:pt x="520460" y="1775603"/>
                      <a:pt x="461514" y="1729595"/>
                      <a:pt x="520461" y="1657708"/>
                    </a:cubicBezTo>
                    <a:cubicBezTo>
                      <a:pt x="579408" y="1585821"/>
                      <a:pt x="726057" y="1298274"/>
                      <a:pt x="848264" y="1235014"/>
                    </a:cubicBezTo>
                    <a:cubicBezTo>
                      <a:pt x="970471" y="1171754"/>
                      <a:pt x="1163129" y="1259455"/>
                      <a:pt x="1253706" y="1278146"/>
                    </a:cubicBezTo>
                    <a:cubicBezTo>
                      <a:pt x="1344284" y="1296837"/>
                      <a:pt x="1364412" y="1335656"/>
                      <a:pt x="1391729" y="1347158"/>
                    </a:cubicBezTo>
                    <a:cubicBezTo>
                      <a:pt x="1419046" y="1358660"/>
                      <a:pt x="1411857" y="1394603"/>
                      <a:pt x="1417608" y="1347158"/>
                    </a:cubicBezTo>
                    <a:cubicBezTo>
                      <a:pt x="1423359" y="1299713"/>
                      <a:pt x="1417608" y="1186131"/>
                      <a:pt x="1426234" y="1062486"/>
                    </a:cubicBezTo>
                    <a:cubicBezTo>
                      <a:pt x="1434860" y="938841"/>
                      <a:pt x="1449238" y="753373"/>
                      <a:pt x="1469366" y="605286"/>
                    </a:cubicBezTo>
                    <a:cubicBezTo>
                      <a:pt x="1489494" y="457199"/>
                      <a:pt x="1499559" y="271731"/>
                      <a:pt x="1547004" y="173965"/>
                    </a:cubicBezTo>
                    <a:cubicBezTo>
                      <a:pt x="1594449" y="76199"/>
                      <a:pt x="1692215" y="0"/>
                      <a:pt x="1754038" y="18690"/>
                    </a:cubicBezTo>
                    <a:cubicBezTo>
                      <a:pt x="1815861" y="37381"/>
                      <a:pt x="1879121" y="198406"/>
                      <a:pt x="1917940" y="286108"/>
                    </a:cubicBezTo>
                    <a:cubicBezTo>
                      <a:pt x="1956759" y="373810"/>
                      <a:pt x="1971855" y="459355"/>
                      <a:pt x="1986951" y="544901"/>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grpSp>
        <p:grpSp>
          <p:nvGrpSpPr>
            <p:cNvPr id="15" name="Group 14">
              <a:extLst>
                <a:ext uri="{FF2B5EF4-FFF2-40B4-BE49-F238E27FC236}">
                  <a16:creationId xmlns:a16="http://schemas.microsoft.com/office/drawing/2014/main" id="{355446E1-2878-D315-5FD7-28488C6D13AF}"/>
                </a:ext>
              </a:extLst>
            </p:cNvPr>
            <p:cNvGrpSpPr>
              <a:grpSpLocks/>
            </p:cNvGrpSpPr>
            <p:nvPr/>
          </p:nvGrpSpPr>
          <p:grpSpPr bwMode="auto">
            <a:xfrm>
              <a:off x="2634865" y="2762004"/>
              <a:ext cx="3060700" cy="2041525"/>
              <a:chOff x="1871700" y="3654025"/>
              <a:chExt cx="3390413" cy="2040846"/>
            </a:xfrm>
          </p:grpSpPr>
          <p:sp>
            <p:nvSpPr>
              <p:cNvPr id="19" name="Freeform 18">
                <a:extLst>
                  <a:ext uri="{FF2B5EF4-FFF2-40B4-BE49-F238E27FC236}">
                    <a16:creationId xmlns:a16="http://schemas.microsoft.com/office/drawing/2014/main" id="{5B8337A0-EDCB-D573-A46A-E8D6F562F6F7}"/>
                  </a:ext>
                </a:extLst>
              </p:cNvPr>
              <p:cNvSpPr/>
              <p:nvPr/>
            </p:nvSpPr>
            <p:spPr>
              <a:xfrm>
                <a:off x="1871700" y="3654025"/>
                <a:ext cx="2235071" cy="2040846"/>
              </a:xfrm>
              <a:custGeom>
                <a:avLst/>
                <a:gdLst>
                  <a:gd name="connsiteX0" fmla="*/ 523336 w 2224177"/>
                  <a:gd name="connsiteY0" fmla="*/ 877019 h 2077528"/>
                  <a:gd name="connsiteX1" fmla="*/ 583721 w 2224177"/>
                  <a:gd name="connsiteY1" fmla="*/ 462951 h 2077528"/>
                  <a:gd name="connsiteX2" fmla="*/ 695864 w 2224177"/>
                  <a:gd name="connsiteY2" fmla="*/ 212785 h 2077528"/>
                  <a:gd name="connsiteX3" fmla="*/ 1015041 w 2224177"/>
                  <a:gd name="connsiteY3" fmla="*/ 437072 h 2077528"/>
                  <a:gd name="connsiteX4" fmla="*/ 1213449 w 2224177"/>
                  <a:gd name="connsiteY4" fmla="*/ 109268 h 2077528"/>
                  <a:gd name="connsiteX5" fmla="*/ 1463615 w 2224177"/>
                  <a:gd name="connsiteY5" fmla="*/ 143774 h 2077528"/>
                  <a:gd name="connsiteX6" fmla="*/ 1627517 w 2224177"/>
                  <a:gd name="connsiteY6" fmla="*/ 971910 h 2077528"/>
                  <a:gd name="connsiteX7" fmla="*/ 1644770 w 2224177"/>
                  <a:gd name="connsiteY7" fmla="*/ 1006415 h 2077528"/>
                  <a:gd name="connsiteX8" fmla="*/ 1877683 w 2224177"/>
                  <a:gd name="connsiteY8" fmla="*/ 281797 h 2077528"/>
                  <a:gd name="connsiteX9" fmla="*/ 2067464 w 2224177"/>
                  <a:gd name="connsiteY9" fmla="*/ 514710 h 2077528"/>
                  <a:gd name="connsiteX10" fmla="*/ 2136475 w 2224177"/>
                  <a:gd name="connsiteY10" fmla="*/ 1230702 h 2077528"/>
                  <a:gd name="connsiteX11" fmla="*/ 2101970 w 2224177"/>
                  <a:gd name="connsiteY11" fmla="*/ 1230702 h 2077528"/>
                  <a:gd name="connsiteX12" fmla="*/ 1403230 w 2224177"/>
                  <a:gd name="connsiteY12" fmla="*/ 842514 h 2077528"/>
                  <a:gd name="connsiteX13" fmla="*/ 661358 w 2224177"/>
                  <a:gd name="connsiteY13" fmla="*/ 842514 h 2077528"/>
                  <a:gd name="connsiteX14" fmla="*/ 92015 w 2224177"/>
                  <a:gd name="connsiteY14" fmla="*/ 1170317 h 2077528"/>
                  <a:gd name="connsiteX15" fmla="*/ 109268 w 2224177"/>
                  <a:gd name="connsiteY15" fmla="*/ 1204823 h 2077528"/>
                  <a:gd name="connsiteX16" fmla="*/ 350808 w 2224177"/>
                  <a:gd name="connsiteY16" fmla="*/ 1144438 h 2077528"/>
                  <a:gd name="connsiteX17" fmla="*/ 540589 w 2224177"/>
                  <a:gd name="connsiteY17" fmla="*/ 1291087 h 2077528"/>
                  <a:gd name="connsiteX18" fmla="*/ 575094 w 2224177"/>
                  <a:gd name="connsiteY18" fmla="*/ 1722408 h 2077528"/>
                  <a:gd name="connsiteX19" fmla="*/ 609600 w 2224177"/>
                  <a:gd name="connsiteY19" fmla="*/ 2041585 h 2077528"/>
                  <a:gd name="connsiteX20" fmla="*/ 626853 w 2224177"/>
                  <a:gd name="connsiteY20" fmla="*/ 1938068 h 2077528"/>
                  <a:gd name="connsiteX21" fmla="*/ 704491 w 2224177"/>
                  <a:gd name="connsiteY21" fmla="*/ 1610265 h 2077528"/>
                  <a:gd name="connsiteX22" fmla="*/ 859766 w 2224177"/>
                  <a:gd name="connsiteY22" fmla="*/ 1178944 h 2077528"/>
                  <a:gd name="connsiteX23" fmla="*/ 1118558 w 2224177"/>
                  <a:gd name="connsiteY23" fmla="*/ 1023668 h 2077528"/>
                  <a:gd name="connsiteX24" fmla="*/ 1308340 w 2224177"/>
                  <a:gd name="connsiteY24" fmla="*/ 1256582 h 2077528"/>
                  <a:gd name="connsiteX25" fmla="*/ 1403230 w 2224177"/>
                  <a:gd name="connsiteY25" fmla="*/ 1627517 h 207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177" h="2077528">
                    <a:moveTo>
                      <a:pt x="523336" y="877019"/>
                    </a:moveTo>
                    <a:cubicBezTo>
                      <a:pt x="539151" y="725338"/>
                      <a:pt x="554966" y="573657"/>
                      <a:pt x="583721" y="462951"/>
                    </a:cubicBezTo>
                    <a:cubicBezTo>
                      <a:pt x="612476" y="352245"/>
                      <a:pt x="623977" y="217098"/>
                      <a:pt x="695864" y="212785"/>
                    </a:cubicBezTo>
                    <a:cubicBezTo>
                      <a:pt x="767751" y="208472"/>
                      <a:pt x="928777" y="454325"/>
                      <a:pt x="1015041" y="437072"/>
                    </a:cubicBezTo>
                    <a:cubicBezTo>
                      <a:pt x="1101305" y="419819"/>
                      <a:pt x="1138687" y="158151"/>
                      <a:pt x="1213449" y="109268"/>
                    </a:cubicBezTo>
                    <a:cubicBezTo>
                      <a:pt x="1288211" y="60385"/>
                      <a:pt x="1394604" y="0"/>
                      <a:pt x="1463615" y="143774"/>
                    </a:cubicBezTo>
                    <a:cubicBezTo>
                      <a:pt x="1532626" y="287548"/>
                      <a:pt x="1597325" y="828137"/>
                      <a:pt x="1627517" y="971910"/>
                    </a:cubicBezTo>
                    <a:cubicBezTo>
                      <a:pt x="1657709" y="1115683"/>
                      <a:pt x="1603076" y="1121434"/>
                      <a:pt x="1644770" y="1006415"/>
                    </a:cubicBezTo>
                    <a:cubicBezTo>
                      <a:pt x="1686464" y="891396"/>
                      <a:pt x="1807234" y="363748"/>
                      <a:pt x="1877683" y="281797"/>
                    </a:cubicBezTo>
                    <a:cubicBezTo>
                      <a:pt x="1948132" y="199846"/>
                      <a:pt x="2024332" y="356559"/>
                      <a:pt x="2067464" y="514710"/>
                    </a:cubicBezTo>
                    <a:cubicBezTo>
                      <a:pt x="2110596" y="672861"/>
                      <a:pt x="2130724" y="1111370"/>
                      <a:pt x="2136475" y="1230702"/>
                    </a:cubicBezTo>
                    <a:cubicBezTo>
                      <a:pt x="2142226" y="1350034"/>
                      <a:pt x="2224177" y="1295400"/>
                      <a:pt x="2101970" y="1230702"/>
                    </a:cubicBezTo>
                    <a:cubicBezTo>
                      <a:pt x="1979763" y="1166004"/>
                      <a:pt x="1643332" y="907212"/>
                      <a:pt x="1403230" y="842514"/>
                    </a:cubicBezTo>
                    <a:cubicBezTo>
                      <a:pt x="1163128" y="777816"/>
                      <a:pt x="879894" y="787880"/>
                      <a:pt x="661358" y="842514"/>
                    </a:cubicBezTo>
                    <a:cubicBezTo>
                      <a:pt x="442822" y="897148"/>
                      <a:pt x="184030" y="1109932"/>
                      <a:pt x="92015" y="1170317"/>
                    </a:cubicBezTo>
                    <a:cubicBezTo>
                      <a:pt x="0" y="1230702"/>
                      <a:pt x="66136" y="1209136"/>
                      <a:pt x="109268" y="1204823"/>
                    </a:cubicBezTo>
                    <a:cubicBezTo>
                      <a:pt x="152400" y="1200510"/>
                      <a:pt x="278921" y="1130061"/>
                      <a:pt x="350808" y="1144438"/>
                    </a:cubicBezTo>
                    <a:cubicBezTo>
                      <a:pt x="422695" y="1158815"/>
                      <a:pt x="503208" y="1194759"/>
                      <a:pt x="540589" y="1291087"/>
                    </a:cubicBezTo>
                    <a:cubicBezTo>
                      <a:pt x="577970" y="1387415"/>
                      <a:pt x="563592" y="1597325"/>
                      <a:pt x="575094" y="1722408"/>
                    </a:cubicBezTo>
                    <a:cubicBezTo>
                      <a:pt x="586596" y="1847491"/>
                      <a:pt x="600974" y="2005642"/>
                      <a:pt x="609600" y="2041585"/>
                    </a:cubicBezTo>
                    <a:cubicBezTo>
                      <a:pt x="618226" y="2077528"/>
                      <a:pt x="611038" y="2009955"/>
                      <a:pt x="626853" y="1938068"/>
                    </a:cubicBezTo>
                    <a:cubicBezTo>
                      <a:pt x="642668" y="1866181"/>
                      <a:pt x="665672" y="1736786"/>
                      <a:pt x="704491" y="1610265"/>
                    </a:cubicBezTo>
                    <a:cubicBezTo>
                      <a:pt x="743310" y="1483744"/>
                      <a:pt x="790755" y="1276710"/>
                      <a:pt x="859766" y="1178944"/>
                    </a:cubicBezTo>
                    <a:cubicBezTo>
                      <a:pt x="928777" y="1081178"/>
                      <a:pt x="1043796" y="1010728"/>
                      <a:pt x="1118558" y="1023668"/>
                    </a:cubicBezTo>
                    <a:cubicBezTo>
                      <a:pt x="1193320" y="1036608"/>
                      <a:pt x="1260895" y="1155941"/>
                      <a:pt x="1308340" y="1256582"/>
                    </a:cubicBezTo>
                    <a:cubicBezTo>
                      <a:pt x="1355785" y="1357223"/>
                      <a:pt x="1379507" y="1492370"/>
                      <a:pt x="1403230" y="1627517"/>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sp>
            <p:nvSpPr>
              <p:cNvPr id="20" name="Freeform 19">
                <a:extLst>
                  <a:ext uri="{FF2B5EF4-FFF2-40B4-BE49-F238E27FC236}">
                    <a16:creationId xmlns:a16="http://schemas.microsoft.com/office/drawing/2014/main" id="{ED47DD8F-3CF1-ABAB-3443-00B901F78535}"/>
                  </a:ext>
                </a:extLst>
              </p:cNvPr>
              <p:cNvSpPr/>
              <p:nvPr/>
            </p:nvSpPr>
            <p:spPr>
              <a:xfrm>
                <a:off x="3264442" y="3661960"/>
                <a:ext cx="1997671" cy="1744082"/>
              </a:xfrm>
              <a:custGeom>
                <a:avLst/>
                <a:gdLst>
                  <a:gd name="connsiteX0" fmla="*/ 2876 w 1986951"/>
                  <a:gd name="connsiteY0" fmla="*/ 1597324 h 1775603"/>
                  <a:gd name="connsiteX1" fmla="*/ 28755 w 1986951"/>
                  <a:gd name="connsiteY1" fmla="*/ 1295399 h 1775603"/>
                  <a:gd name="connsiteX2" fmla="*/ 175404 w 1986951"/>
                  <a:gd name="connsiteY2" fmla="*/ 631165 h 1775603"/>
                  <a:gd name="connsiteX3" fmla="*/ 365185 w 1986951"/>
                  <a:gd name="connsiteY3" fmla="*/ 1002101 h 1775603"/>
                  <a:gd name="connsiteX4" fmla="*/ 494581 w 1986951"/>
                  <a:gd name="connsiteY4" fmla="*/ 1666335 h 1775603"/>
                  <a:gd name="connsiteX5" fmla="*/ 520461 w 1986951"/>
                  <a:gd name="connsiteY5" fmla="*/ 1657708 h 1775603"/>
                  <a:gd name="connsiteX6" fmla="*/ 848264 w 1986951"/>
                  <a:gd name="connsiteY6" fmla="*/ 1235014 h 1775603"/>
                  <a:gd name="connsiteX7" fmla="*/ 1253706 w 1986951"/>
                  <a:gd name="connsiteY7" fmla="*/ 1278146 h 1775603"/>
                  <a:gd name="connsiteX8" fmla="*/ 1391729 w 1986951"/>
                  <a:gd name="connsiteY8" fmla="*/ 1347158 h 1775603"/>
                  <a:gd name="connsiteX9" fmla="*/ 1417608 w 1986951"/>
                  <a:gd name="connsiteY9" fmla="*/ 1347158 h 1775603"/>
                  <a:gd name="connsiteX10" fmla="*/ 1426234 w 1986951"/>
                  <a:gd name="connsiteY10" fmla="*/ 1062486 h 1775603"/>
                  <a:gd name="connsiteX11" fmla="*/ 1469366 w 1986951"/>
                  <a:gd name="connsiteY11" fmla="*/ 605286 h 1775603"/>
                  <a:gd name="connsiteX12" fmla="*/ 1547004 w 1986951"/>
                  <a:gd name="connsiteY12" fmla="*/ 173965 h 1775603"/>
                  <a:gd name="connsiteX13" fmla="*/ 1754038 w 1986951"/>
                  <a:gd name="connsiteY13" fmla="*/ 18690 h 1775603"/>
                  <a:gd name="connsiteX14" fmla="*/ 1917940 w 1986951"/>
                  <a:gd name="connsiteY14" fmla="*/ 286108 h 1775603"/>
                  <a:gd name="connsiteX15" fmla="*/ 1986951 w 1986951"/>
                  <a:gd name="connsiteY15" fmla="*/ 544901 h 17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951" h="1775603">
                    <a:moveTo>
                      <a:pt x="2876" y="1597324"/>
                    </a:moveTo>
                    <a:cubicBezTo>
                      <a:pt x="1438" y="1526875"/>
                      <a:pt x="0" y="1456426"/>
                      <a:pt x="28755" y="1295399"/>
                    </a:cubicBezTo>
                    <a:cubicBezTo>
                      <a:pt x="57510" y="1134373"/>
                      <a:pt x="119332" y="680048"/>
                      <a:pt x="175404" y="631165"/>
                    </a:cubicBezTo>
                    <a:cubicBezTo>
                      <a:pt x="231476" y="582282"/>
                      <a:pt x="311989" y="829573"/>
                      <a:pt x="365185" y="1002101"/>
                    </a:cubicBezTo>
                    <a:cubicBezTo>
                      <a:pt x="418381" y="1174629"/>
                      <a:pt x="468702" y="1557067"/>
                      <a:pt x="494581" y="1666335"/>
                    </a:cubicBezTo>
                    <a:cubicBezTo>
                      <a:pt x="520460" y="1775603"/>
                      <a:pt x="461514" y="1729595"/>
                      <a:pt x="520461" y="1657708"/>
                    </a:cubicBezTo>
                    <a:cubicBezTo>
                      <a:pt x="579408" y="1585821"/>
                      <a:pt x="726057" y="1298274"/>
                      <a:pt x="848264" y="1235014"/>
                    </a:cubicBezTo>
                    <a:cubicBezTo>
                      <a:pt x="970471" y="1171754"/>
                      <a:pt x="1163129" y="1259455"/>
                      <a:pt x="1253706" y="1278146"/>
                    </a:cubicBezTo>
                    <a:cubicBezTo>
                      <a:pt x="1344284" y="1296837"/>
                      <a:pt x="1364412" y="1335656"/>
                      <a:pt x="1391729" y="1347158"/>
                    </a:cubicBezTo>
                    <a:cubicBezTo>
                      <a:pt x="1419046" y="1358660"/>
                      <a:pt x="1411857" y="1394603"/>
                      <a:pt x="1417608" y="1347158"/>
                    </a:cubicBezTo>
                    <a:cubicBezTo>
                      <a:pt x="1423359" y="1299713"/>
                      <a:pt x="1417608" y="1186131"/>
                      <a:pt x="1426234" y="1062486"/>
                    </a:cubicBezTo>
                    <a:cubicBezTo>
                      <a:pt x="1434860" y="938841"/>
                      <a:pt x="1449238" y="753373"/>
                      <a:pt x="1469366" y="605286"/>
                    </a:cubicBezTo>
                    <a:cubicBezTo>
                      <a:pt x="1489494" y="457199"/>
                      <a:pt x="1499559" y="271731"/>
                      <a:pt x="1547004" y="173965"/>
                    </a:cubicBezTo>
                    <a:cubicBezTo>
                      <a:pt x="1594449" y="76199"/>
                      <a:pt x="1692215" y="0"/>
                      <a:pt x="1754038" y="18690"/>
                    </a:cubicBezTo>
                    <a:cubicBezTo>
                      <a:pt x="1815861" y="37381"/>
                      <a:pt x="1879121" y="198406"/>
                      <a:pt x="1917940" y="286108"/>
                    </a:cubicBezTo>
                    <a:cubicBezTo>
                      <a:pt x="1956759" y="373810"/>
                      <a:pt x="1971855" y="459355"/>
                      <a:pt x="1986951" y="544901"/>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grpSp>
        <p:grpSp>
          <p:nvGrpSpPr>
            <p:cNvPr id="16" name="Group 15">
              <a:extLst>
                <a:ext uri="{FF2B5EF4-FFF2-40B4-BE49-F238E27FC236}">
                  <a16:creationId xmlns:a16="http://schemas.microsoft.com/office/drawing/2014/main" id="{DC2BAE3F-2C13-D0A6-9563-8D7C79497DFB}"/>
                </a:ext>
              </a:extLst>
            </p:cNvPr>
            <p:cNvGrpSpPr>
              <a:grpSpLocks/>
            </p:cNvGrpSpPr>
            <p:nvPr/>
          </p:nvGrpSpPr>
          <p:grpSpPr bwMode="auto">
            <a:xfrm>
              <a:off x="3804853" y="3392242"/>
              <a:ext cx="3060700" cy="1563687"/>
              <a:chOff x="1871700" y="3654025"/>
              <a:chExt cx="3390413" cy="2040846"/>
            </a:xfrm>
          </p:grpSpPr>
          <p:sp>
            <p:nvSpPr>
              <p:cNvPr id="17" name="Freeform 16">
                <a:extLst>
                  <a:ext uri="{FF2B5EF4-FFF2-40B4-BE49-F238E27FC236}">
                    <a16:creationId xmlns:a16="http://schemas.microsoft.com/office/drawing/2014/main" id="{0C59AA0D-4A49-8D98-0009-CC31999F0F5B}"/>
                  </a:ext>
                </a:extLst>
              </p:cNvPr>
              <p:cNvSpPr/>
              <p:nvPr/>
            </p:nvSpPr>
            <p:spPr>
              <a:xfrm>
                <a:off x="1871700" y="3654025"/>
                <a:ext cx="2235069" cy="2040846"/>
              </a:xfrm>
              <a:custGeom>
                <a:avLst/>
                <a:gdLst>
                  <a:gd name="connsiteX0" fmla="*/ 523336 w 2224177"/>
                  <a:gd name="connsiteY0" fmla="*/ 877019 h 2077528"/>
                  <a:gd name="connsiteX1" fmla="*/ 583721 w 2224177"/>
                  <a:gd name="connsiteY1" fmla="*/ 462951 h 2077528"/>
                  <a:gd name="connsiteX2" fmla="*/ 695864 w 2224177"/>
                  <a:gd name="connsiteY2" fmla="*/ 212785 h 2077528"/>
                  <a:gd name="connsiteX3" fmla="*/ 1015041 w 2224177"/>
                  <a:gd name="connsiteY3" fmla="*/ 437072 h 2077528"/>
                  <a:gd name="connsiteX4" fmla="*/ 1213449 w 2224177"/>
                  <a:gd name="connsiteY4" fmla="*/ 109268 h 2077528"/>
                  <a:gd name="connsiteX5" fmla="*/ 1463615 w 2224177"/>
                  <a:gd name="connsiteY5" fmla="*/ 143774 h 2077528"/>
                  <a:gd name="connsiteX6" fmla="*/ 1627517 w 2224177"/>
                  <a:gd name="connsiteY6" fmla="*/ 971910 h 2077528"/>
                  <a:gd name="connsiteX7" fmla="*/ 1644770 w 2224177"/>
                  <a:gd name="connsiteY7" fmla="*/ 1006415 h 2077528"/>
                  <a:gd name="connsiteX8" fmla="*/ 1877683 w 2224177"/>
                  <a:gd name="connsiteY8" fmla="*/ 281797 h 2077528"/>
                  <a:gd name="connsiteX9" fmla="*/ 2067464 w 2224177"/>
                  <a:gd name="connsiteY9" fmla="*/ 514710 h 2077528"/>
                  <a:gd name="connsiteX10" fmla="*/ 2136475 w 2224177"/>
                  <a:gd name="connsiteY10" fmla="*/ 1230702 h 2077528"/>
                  <a:gd name="connsiteX11" fmla="*/ 2101970 w 2224177"/>
                  <a:gd name="connsiteY11" fmla="*/ 1230702 h 2077528"/>
                  <a:gd name="connsiteX12" fmla="*/ 1403230 w 2224177"/>
                  <a:gd name="connsiteY12" fmla="*/ 842514 h 2077528"/>
                  <a:gd name="connsiteX13" fmla="*/ 661358 w 2224177"/>
                  <a:gd name="connsiteY13" fmla="*/ 842514 h 2077528"/>
                  <a:gd name="connsiteX14" fmla="*/ 92015 w 2224177"/>
                  <a:gd name="connsiteY14" fmla="*/ 1170317 h 2077528"/>
                  <a:gd name="connsiteX15" fmla="*/ 109268 w 2224177"/>
                  <a:gd name="connsiteY15" fmla="*/ 1204823 h 2077528"/>
                  <a:gd name="connsiteX16" fmla="*/ 350808 w 2224177"/>
                  <a:gd name="connsiteY16" fmla="*/ 1144438 h 2077528"/>
                  <a:gd name="connsiteX17" fmla="*/ 540589 w 2224177"/>
                  <a:gd name="connsiteY17" fmla="*/ 1291087 h 2077528"/>
                  <a:gd name="connsiteX18" fmla="*/ 575094 w 2224177"/>
                  <a:gd name="connsiteY18" fmla="*/ 1722408 h 2077528"/>
                  <a:gd name="connsiteX19" fmla="*/ 609600 w 2224177"/>
                  <a:gd name="connsiteY19" fmla="*/ 2041585 h 2077528"/>
                  <a:gd name="connsiteX20" fmla="*/ 626853 w 2224177"/>
                  <a:gd name="connsiteY20" fmla="*/ 1938068 h 2077528"/>
                  <a:gd name="connsiteX21" fmla="*/ 704491 w 2224177"/>
                  <a:gd name="connsiteY21" fmla="*/ 1610265 h 2077528"/>
                  <a:gd name="connsiteX22" fmla="*/ 859766 w 2224177"/>
                  <a:gd name="connsiteY22" fmla="*/ 1178944 h 2077528"/>
                  <a:gd name="connsiteX23" fmla="*/ 1118558 w 2224177"/>
                  <a:gd name="connsiteY23" fmla="*/ 1023668 h 2077528"/>
                  <a:gd name="connsiteX24" fmla="*/ 1308340 w 2224177"/>
                  <a:gd name="connsiteY24" fmla="*/ 1256582 h 2077528"/>
                  <a:gd name="connsiteX25" fmla="*/ 1403230 w 2224177"/>
                  <a:gd name="connsiteY25" fmla="*/ 1627517 h 207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4177" h="2077528">
                    <a:moveTo>
                      <a:pt x="523336" y="877019"/>
                    </a:moveTo>
                    <a:cubicBezTo>
                      <a:pt x="539151" y="725338"/>
                      <a:pt x="554966" y="573657"/>
                      <a:pt x="583721" y="462951"/>
                    </a:cubicBezTo>
                    <a:cubicBezTo>
                      <a:pt x="612476" y="352245"/>
                      <a:pt x="623977" y="217098"/>
                      <a:pt x="695864" y="212785"/>
                    </a:cubicBezTo>
                    <a:cubicBezTo>
                      <a:pt x="767751" y="208472"/>
                      <a:pt x="928777" y="454325"/>
                      <a:pt x="1015041" y="437072"/>
                    </a:cubicBezTo>
                    <a:cubicBezTo>
                      <a:pt x="1101305" y="419819"/>
                      <a:pt x="1138687" y="158151"/>
                      <a:pt x="1213449" y="109268"/>
                    </a:cubicBezTo>
                    <a:cubicBezTo>
                      <a:pt x="1288211" y="60385"/>
                      <a:pt x="1394604" y="0"/>
                      <a:pt x="1463615" y="143774"/>
                    </a:cubicBezTo>
                    <a:cubicBezTo>
                      <a:pt x="1532626" y="287548"/>
                      <a:pt x="1597325" y="828137"/>
                      <a:pt x="1627517" y="971910"/>
                    </a:cubicBezTo>
                    <a:cubicBezTo>
                      <a:pt x="1657709" y="1115683"/>
                      <a:pt x="1603076" y="1121434"/>
                      <a:pt x="1644770" y="1006415"/>
                    </a:cubicBezTo>
                    <a:cubicBezTo>
                      <a:pt x="1686464" y="891396"/>
                      <a:pt x="1807234" y="363748"/>
                      <a:pt x="1877683" y="281797"/>
                    </a:cubicBezTo>
                    <a:cubicBezTo>
                      <a:pt x="1948132" y="199846"/>
                      <a:pt x="2024332" y="356559"/>
                      <a:pt x="2067464" y="514710"/>
                    </a:cubicBezTo>
                    <a:cubicBezTo>
                      <a:pt x="2110596" y="672861"/>
                      <a:pt x="2130724" y="1111370"/>
                      <a:pt x="2136475" y="1230702"/>
                    </a:cubicBezTo>
                    <a:cubicBezTo>
                      <a:pt x="2142226" y="1350034"/>
                      <a:pt x="2224177" y="1295400"/>
                      <a:pt x="2101970" y="1230702"/>
                    </a:cubicBezTo>
                    <a:cubicBezTo>
                      <a:pt x="1979763" y="1166004"/>
                      <a:pt x="1643332" y="907212"/>
                      <a:pt x="1403230" y="842514"/>
                    </a:cubicBezTo>
                    <a:cubicBezTo>
                      <a:pt x="1163128" y="777816"/>
                      <a:pt x="879894" y="787880"/>
                      <a:pt x="661358" y="842514"/>
                    </a:cubicBezTo>
                    <a:cubicBezTo>
                      <a:pt x="442822" y="897148"/>
                      <a:pt x="184030" y="1109932"/>
                      <a:pt x="92015" y="1170317"/>
                    </a:cubicBezTo>
                    <a:cubicBezTo>
                      <a:pt x="0" y="1230702"/>
                      <a:pt x="66136" y="1209136"/>
                      <a:pt x="109268" y="1204823"/>
                    </a:cubicBezTo>
                    <a:cubicBezTo>
                      <a:pt x="152400" y="1200510"/>
                      <a:pt x="278921" y="1130061"/>
                      <a:pt x="350808" y="1144438"/>
                    </a:cubicBezTo>
                    <a:cubicBezTo>
                      <a:pt x="422695" y="1158815"/>
                      <a:pt x="503208" y="1194759"/>
                      <a:pt x="540589" y="1291087"/>
                    </a:cubicBezTo>
                    <a:cubicBezTo>
                      <a:pt x="577970" y="1387415"/>
                      <a:pt x="563592" y="1597325"/>
                      <a:pt x="575094" y="1722408"/>
                    </a:cubicBezTo>
                    <a:cubicBezTo>
                      <a:pt x="586596" y="1847491"/>
                      <a:pt x="600974" y="2005642"/>
                      <a:pt x="609600" y="2041585"/>
                    </a:cubicBezTo>
                    <a:cubicBezTo>
                      <a:pt x="618226" y="2077528"/>
                      <a:pt x="611038" y="2009955"/>
                      <a:pt x="626853" y="1938068"/>
                    </a:cubicBezTo>
                    <a:cubicBezTo>
                      <a:pt x="642668" y="1866181"/>
                      <a:pt x="665672" y="1736786"/>
                      <a:pt x="704491" y="1610265"/>
                    </a:cubicBezTo>
                    <a:cubicBezTo>
                      <a:pt x="743310" y="1483744"/>
                      <a:pt x="790755" y="1276710"/>
                      <a:pt x="859766" y="1178944"/>
                    </a:cubicBezTo>
                    <a:cubicBezTo>
                      <a:pt x="928777" y="1081178"/>
                      <a:pt x="1043796" y="1010728"/>
                      <a:pt x="1118558" y="1023668"/>
                    </a:cubicBezTo>
                    <a:cubicBezTo>
                      <a:pt x="1193320" y="1036608"/>
                      <a:pt x="1260895" y="1155941"/>
                      <a:pt x="1308340" y="1256582"/>
                    </a:cubicBezTo>
                    <a:cubicBezTo>
                      <a:pt x="1355785" y="1357223"/>
                      <a:pt x="1379507" y="1492370"/>
                      <a:pt x="1403230" y="1627517"/>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sp>
            <p:nvSpPr>
              <p:cNvPr id="18" name="Freeform 17">
                <a:extLst>
                  <a:ext uri="{FF2B5EF4-FFF2-40B4-BE49-F238E27FC236}">
                    <a16:creationId xmlns:a16="http://schemas.microsoft.com/office/drawing/2014/main" id="{3EDED689-BD99-1044-1761-FDF7FC00C39B}"/>
                  </a:ext>
                </a:extLst>
              </p:cNvPr>
              <p:cNvSpPr/>
              <p:nvPr/>
            </p:nvSpPr>
            <p:spPr>
              <a:xfrm>
                <a:off x="3264442" y="3662313"/>
                <a:ext cx="1997671" cy="1744561"/>
              </a:xfrm>
              <a:custGeom>
                <a:avLst/>
                <a:gdLst>
                  <a:gd name="connsiteX0" fmla="*/ 2876 w 1986951"/>
                  <a:gd name="connsiteY0" fmla="*/ 1597324 h 1775603"/>
                  <a:gd name="connsiteX1" fmla="*/ 28755 w 1986951"/>
                  <a:gd name="connsiteY1" fmla="*/ 1295399 h 1775603"/>
                  <a:gd name="connsiteX2" fmla="*/ 175404 w 1986951"/>
                  <a:gd name="connsiteY2" fmla="*/ 631165 h 1775603"/>
                  <a:gd name="connsiteX3" fmla="*/ 365185 w 1986951"/>
                  <a:gd name="connsiteY3" fmla="*/ 1002101 h 1775603"/>
                  <a:gd name="connsiteX4" fmla="*/ 494581 w 1986951"/>
                  <a:gd name="connsiteY4" fmla="*/ 1666335 h 1775603"/>
                  <a:gd name="connsiteX5" fmla="*/ 520461 w 1986951"/>
                  <a:gd name="connsiteY5" fmla="*/ 1657708 h 1775603"/>
                  <a:gd name="connsiteX6" fmla="*/ 848264 w 1986951"/>
                  <a:gd name="connsiteY6" fmla="*/ 1235014 h 1775603"/>
                  <a:gd name="connsiteX7" fmla="*/ 1253706 w 1986951"/>
                  <a:gd name="connsiteY7" fmla="*/ 1278146 h 1775603"/>
                  <a:gd name="connsiteX8" fmla="*/ 1391729 w 1986951"/>
                  <a:gd name="connsiteY8" fmla="*/ 1347158 h 1775603"/>
                  <a:gd name="connsiteX9" fmla="*/ 1417608 w 1986951"/>
                  <a:gd name="connsiteY9" fmla="*/ 1347158 h 1775603"/>
                  <a:gd name="connsiteX10" fmla="*/ 1426234 w 1986951"/>
                  <a:gd name="connsiteY10" fmla="*/ 1062486 h 1775603"/>
                  <a:gd name="connsiteX11" fmla="*/ 1469366 w 1986951"/>
                  <a:gd name="connsiteY11" fmla="*/ 605286 h 1775603"/>
                  <a:gd name="connsiteX12" fmla="*/ 1547004 w 1986951"/>
                  <a:gd name="connsiteY12" fmla="*/ 173965 h 1775603"/>
                  <a:gd name="connsiteX13" fmla="*/ 1754038 w 1986951"/>
                  <a:gd name="connsiteY13" fmla="*/ 18690 h 1775603"/>
                  <a:gd name="connsiteX14" fmla="*/ 1917940 w 1986951"/>
                  <a:gd name="connsiteY14" fmla="*/ 286108 h 1775603"/>
                  <a:gd name="connsiteX15" fmla="*/ 1986951 w 1986951"/>
                  <a:gd name="connsiteY15" fmla="*/ 544901 h 17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951" h="1775603">
                    <a:moveTo>
                      <a:pt x="2876" y="1597324"/>
                    </a:moveTo>
                    <a:cubicBezTo>
                      <a:pt x="1438" y="1526875"/>
                      <a:pt x="0" y="1456426"/>
                      <a:pt x="28755" y="1295399"/>
                    </a:cubicBezTo>
                    <a:cubicBezTo>
                      <a:pt x="57510" y="1134373"/>
                      <a:pt x="119332" y="680048"/>
                      <a:pt x="175404" y="631165"/>
                    </a:cubicBezTo>
                    <a:cubicBezTo>
                      <a:pt x="231476" y="582282"/>
                      <a:pt x="311989" y="829573"/>
                      <a:pt x="365185" y="1002101"/>
                    </a:cubicBezTo>
                    <a:cubicBezTo>
                      <a:pt x="418381" y="1174629"/>
                      <a:pt x="468702" y="1557067"/>
                      <a:pt x="494581" y="1666335"/>
                    </a:cubicBezTo>
                    <a:cubicBezTo>
                      <a:pt x="520460" y="1775603"/>
                      <a:pt x="461514" y="1729595"/>
                      <a:pt x="520461" y="1657708"/>
                    </a:cubicBezTo>
                    <a:cubicBezTo>
                      <a:pt x="579408" y="1585821"/>
                      <a:pt x="726057" y="1298274"/>
                      <a:pt x="848264" y="1235014"/>
                    </a:cubicBezTo>
                    <a:cubicBezTo>
                      <a:pt x="970471" y="1171754"/>
                      <a:pt x="1163129" y="1259455"/>
                      <a:pt x="1253706" y="1278146"/>
                    </a:cubicBezTo>
                    <a:cubicBezTo>
                      <a:pt x="1344284" y="1296837"/>
                      <a:pt x="1364412" y="1335656"/>
                      <a:pt x="1391729" y="1347158"/>
                    </a:cubicBezTo>
                    <a:cubicBezTo>
                      <a:pt x="1419046" y="1358660"/>
                      <a:pt x="1411857" y="1394603"/>
                      <a:pt x="1417608" y="1347158"/>
                    </a:cubicBezTo>
                    <a:cubicBezTo>
                      <a:pt x="1423359" y="1299713"/>
                      <a:pt x="1417608" y="1186131"/>
                      <a:pt x="1426234" y="1062486"/>
                    </a:cubicBezTo>
                    <a:cubicBezTo>
                      <a:pt x="1434860" y="938841"/>
                      <a:pt x="1449238" y="753373"/>
                      <a:pt x="1469366" y="605286"/>
                    </a:cubicBezTo>
                    <a:cubicBezTo>
                      <a:pt x="1489494" y="457199"/>
                      <a:pt x="1499559" y="271731"/>
                      <a:pt x="1547004" y="173965"/>
                    </a:cubicBezTo>
                    <a:cubicBezTo>
                      <a:pt x="1594449" y="76199"/>
                      <a:pt x="1692215" y="0"/>
                      <a:pt x="1754038" y="18690"/>
                    </a:cubicBezTo>
                    <a:cubicBezTo>
                      <a:pt x="1815861" y="37381"/>
                      <a:pt x="1879121" y="198406"/>
                      <a:pt x="1917940" y="286108"/>
                    </a:cubicBezTo>
                    <a:cubicBezTo>
                      <a:pt x="1956759" y="373810"/>
                      <a:pt x="1971855" y="459355"/>
                      <a:pt x="1986951" y="544901"/>
                    </a:cubicBez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rtl="1">
                  <a:defRPr/>
                </a:pPr>
                <a:endParaRPr lang="en-US" sz="1800"/>
              </a:p>
            </p:txBody>
          </p:sp>
        </p:grpSp>
      </p:grpSp>
    </p:spTree>
    <p:extLst>
      <p:ext uri="{BB962C8B-B14F-4D97-AF65-F5344CB8AC3E}">
        <p14:creationId xmlns:p14="http://schemas.microsoft.com/office/powerpoint/2010/main" val="326169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9D933-AFEB-EE57-FBF9-2451697F8F3D}"/>
              </a:ext>
            </a:extLst>
          </p:cNvPr>
          <p:cNvSpPr>
            <a:spLocks noGrp="1"/>
          </p:cNvSpPr>
          <p:nvPr>
            <p:ph type="sldNum" sz="quarter" idx="12"/>
          </p:nvPr>
        </p:nvSpPr>
        <p:spPr/>
        <p:txBody>
          <a:bodyPr/>
          <a:lstStyle/>
          <a:p>
            <a:fld id="{6DCFA791-3060-7643-8677-86D470F57523}" type="slidenum">
              <a:rPr lang="en-US" smtClean="0"/>
              <a:pPr/>
              <a:t>14</a:t>
            </a:fld>
            <a:endParaRPr lang="en-US"/>
          </a:p>
        </p:txBody>
      </p:sp>
      <p:sp>
        <p:nvSpPr>
          <p:cNvPr id="6" name="Title 1">
            <a:extLst>
              <a:ext uri="{FF2B5EF4-FFF2-40B4-BE49-F238E27FC236}">
                <a16:creationId xmlns:a16="http://schemas.microsoft.com/office/drawing/2014/main" id="{1601826E-4CCE-3A0E-BCA1-6E9C53D19CC1}"/>
              </a:ext>
            </a:extLst>
          </p:cNvPr>
          <p:cNvSpPr>
            <a:spLocks noGrp="1"/>
          </p:cNvSpPr>
          <p:nvPr>
            <p:ph type="title"/>
          </p:nvPr>
        </p:nvSpPr>
        <p:spPr>
          <a:xfrm>
            <a:off x="628650" y="365126"/>
            <a:ext cx="7886700" cy="1325563"/>
          </a:xfrm>
        </p:spPr>
        <p:txBody>
          <a:bodyPr/>
          <a:lstStyle/>
          <a:p>
            <a:r>
              <a:rPr lang="en-US" dirty="0"/>
              <a:t>Six-degree replicated</a:t>
            </a:r>
          </a:p>
        </p:txBody>
      </p:sp>
      <p:sp>
        <p:nvSpPr>
          <p:cNvPr id="23" name="TextBox 22">
            <a:extLst>
              <a:ext uri="{FF2B5EF4-FFF2-40B4-BE49-F238E27FC236}">
                <a16:creationId xmlns:a16="http://schemas.microsoft.com/office/drawing/2014/main" id="{0382975B-196A-5560-3974-18FFA7C9C578}"/>
              </a:ext>
            </a:extLst>
          </p:cNvPr>
          <p:cNvSpPr txBox="1"/>
          <p:nvPr/>
        </p:nvSpPr>
        <p:spPr>
          <a:xfrm>
            <a:off x="838200" y="1760376"/>
            <a:ext cx="8005354" cy="3477875"/>
          </a:xfrm>
          <a:prstGeom prst="rect">
            <a:avLst/>
          </a:prstGeom>
          <a:noFill/>
        </p:spPr>
        <p:txBody>
          <a:bodyPr wrap="square" rtlCol="0">
            <a:spAutoFit/>
          </a:bodyPr>
          <a:lstStyle/>
          <a:p>
            <a:r>
              <a:rPr lang="en-US" sz="2800" dirty="0"/>
              <a:t>Peter Sheridan </a:t>
            </a:r>
            <a:r>
              <a:rPr lang="en-US" sz="2800" dirty="0" err="1"/>
              <a:t>Dodds</a:t>
            </a:r>
            <a:r>
              <a:rPr lang="en-US" sz="2800" dirty="0"/>
              <a:t>, Roby Muhamad, and Duncan Watts replicated Milgram’s experiment with email</a:t>
            </a:r>
            <a:r>
              <a:rPr lang="en-US" altLang="zh-CN" sz="2800" dirty="0"/>
              <a:t>:</a:t>
            </a:r>
            <a:endParaRPr lang="en-US" sz="2800" dirty="0"/>
          </a:p>
          <a:p>
            <a:endParaRPr lang="en-US" sz="2800" dirty="0"/>
          </a:p>
          <a:p>
            <a:pPr marL="457200" indent="-457200">
              <a:buFont typeface="Wingdings" panose="05000000000000000000" pitchFamily="2" charset="2"/>
              <a:buChar char="§"/>
            </a:pPr>
            <a:r>
              <a:rPr lang="en-US" sz="2800" dirty="0"/>
              <a:t>18 targets in 13 countries</a:t>
            </a:r>
          </a:p>
          <a:p>
            <a:pPr marL="457200" indent="-457200">
              <a:buFont typeface="Wingdings" panose="05000000000000000000" pitchFamily="2" charset="2"/>
              <a:buChar char="§"/>
            </a:pPr>
            <a:r>
              <a:rPr lang="en-US" sz="2800" dirty="0"/>
              <a:t>60,000 participants from 166 countries</a:t>
            </a:r>
          </a:p>
          <a:p>
            <a:pPr marL="457200" indent="-457200">
              <a:buFont typeface="Wingdings" panose="05000000000000000000" pitchFamily="2" charset="2"/>
              <a:buChar char="§"/>
            </a:pPr>
            <a:endParaRPr lang="en-US" sz="2000" dirty="0"/>
          </a:p>
          <a:p>
            <a:r>
              <a:rPr lang="en-US" sz="2000" i="1" dirty="0">
                <a:latin typeface="Adobe Devanagari" panose="02040503050201020203" pitchFamily="18" charset="0"/>
                <a:cs typeface="Adobe Devanagari" panose="02040503050201020203" pitchFamily="18" charset="0"/>
              </a:rPr>
              <a:t>“Targets included a professor at an Ivy League university, an archival inspector in Estonia, a technology consultant in India, a policeman in Australia, and a veterinarian in the Norwegian army.”</a:t>
            </a:r>
          </a:p>
        </p:txBody>
      </p:sp>
      <p:sp>
        <p:nvSpPr>
          <p:cNvPr id="25" name="TextBox 24">
            <a:extLst>
              <a:ext uri="{FF2B5EF4-FFF2-40B4-BE49-F238E27FC236}">
                <a16:creationId xmlns:a16="http://schemas.microsoft.com/office/drawing/2014/main" id="{277E68F3-B364-04FE-2691-80A591EC1FF5}"/>
              </a:ext>
            </a:extLst>
          </p:cNvPr>
          <p:cNvSpPr txBox="1"/>
          <p:nvPr/>
        </p:nvSpPr>
        <p:spPr>
          <a:xfrm>
            <a:off x="838200" y="5335635"/>
            <a:ext cx="5590904" cy="461665"/>
          </a:xfrm>
          <a:prstGeom prst="rect">
            <a:avLst/>
          </a:prstGeom>
          <a:noFill/>
        </p:spPr>
        <p:txBody>
          <a:bodyPr wrap="square">
            <a:spAutoFit/>
          </a:bodyPr>
          <a:lstStyle/>
          <a:p>
            <a:r>
              <a:rPr lang="en-US" sz="2400" dirty="0">
                <a:solidFill>
                  <a:srgbClr val="0070C0"/>
                </a:solidFill>
                <a:cs typeface="Adobe Devanagari" panose="02040503050201020203" pitchFamily="18" charset="0"/>
              </a:rPr>
              <a:t>Average: 7 steps</a:t>
            </a:r>
          </a:p>
        </p:txBody>
      </p:sp>
    </p:spTree>
    <p:extLst>
      <p:ext uri="{BB962C8B-B14F-4D97-AF65-F5344CB8AC3E}">
        <p14:creationId xmlns:p14="http://schemas.microsoft.com/office/powerpoint/2010/main" val="21437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AD21-214E-41A4-342C-8FDE9B6FD37C}"/>
              </a:ext>
            </a:extLst>
          </p:cNvPr>
          <p:cNvSpPr>
            <a:spLocks noGrp="1"/>
          </p:cNvSpPr>
          <p:nvPr>
            <p:ph type="title"/>
          </p:nvPr>
        </p:nvSpPr>
        <p:spPr>
          <a:xfrm>
            <a:off x="419644" y="280237"/>
            <a:ext cx="7886700" cy="1325563"/>
          </a:xfrm>
        </p:spPr>
        <p:txBody>
          <a:bodyPr/>
          <a:lstStyle/>
          <a:p>
            <a:r>
              <a:rPr lang="en-US" dirty="0"/>
              <a:t>Even shorter distance on FB</a:t>
            </a:r>
          </a:p>
        </p:txBody>
      </p:sp>
      <p:sp>
        <p:nvSpPr>
          <p:cNvPr id="4" name="Slide Number Placeholder 3">
            <a:extLst>
              <a:ext uri="{FF2B5EF4-FFF2-40B4-BE49-F238E27FC236}">
                <a16:creationId xmlns:a16="http://schemas.microsoft.com/office/drawing/2014/main" id="{99BABDE9-01ED-08E1-DF50-DC8C5BA00288}"/>
              </a:ext>
            </a:extLst>
          </p:cNvPr>
          <p:cNvSpPr>
            <a:spLocks noGrp="1"/>
          </p:cNvSpPr>
          <p:nvPr>
            <p:ph type="sldNum" sz="quarter" idx="12"/>
          </p:nvPr>
        </p:nvSpPr>
        <p:spPr/>
        <p:txBody>
          <a:bodyPr/>
          <a:lstStyle/>
          <a:p>
            <a:fld id="{6DCFA791-3060-7643-8677-86D470F57523}" type="slidenum">
              <a:rPr lang="en-US" smtClean="0"/>
              <a:pPr/>
              <a:t>15</a:t>
            </a:fld>
            <a:endParaRPr lang="en-US"/>
          </a:p>
        </p:txBody>
      </p:sp>
      <p:pic>
        <p:nvPicPr>
          <p:cNvPr id="1026" name="Picture 2" descr="More than The Social Graph | Shuttlecloud Blog">
            <a:extLst>
              <a:ext uri="{FF2B5EF4-FFF2-40B4-BE49-F238E27FC236}">
                <a16:creationId xmlns:a16="http://schemas.microsoft.com/office/drawing/2014/main" id="{DCBCF9B7-6AAC-74D3-993E-A546E12A1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83" y="3669948"/>
            <a:ext cx="3556363" cy="17713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47363F-1566-BE83-B049-B3BCB1C65924}"/>
              </a:ext>
            </a:extLst>
          </p:cNvPr>
          <p:cNvSpPr txBox="1"/>
          <p:nvPr/>
        </p:nvSpPr>
        <p:spPr>
          <a:xfrm>
            <a:off x="467267" y="5725333"/>
            <a:ext cx="7352757" cy="461665"/>
          </a:xfrm>
          <a:prstGeom prst="rect">
            <a:avLst/>
          </a:prstGeom>
          <a:noFill/>
        </p:spPr>
        <p:txBody>
          <a:bodyPr wrap="square">
            <a:spAutoFit/>
          </a:bodyPr>
          <a:lstStyle/>
          <a:p>
            <a:r>
              <a:rPr lang="en-US" sz="2400" dirty="0">
                <a:solidFill>
                  <a:srgbClr val="C00000"/>
                </a:solidFill>
                <a:cs typeface="Adobe Devanagari" panose="02040503050201020203" pitchFamily="18" charset="0"/>
              </a:rPr>
              <a:t>Average </a:t>
            </a:r>
            <a:r>
              <a:rPr lang="en-US" altLang="zh-CN" sz="2400" dirty="0">
                <a:solidFill>
                  <a:srgbClr val="C00000"/>
                </a:solidFill>
                <a:cs typeface="Adobe Devanagari" panose="02040503050201020203" pitchFamily="18" charset="0"/>
              </a:rPr>
              <a:t>distance</a:t>
            </a:r>
            <a:r>
              <a:rPr lang="zh-CN" altLang="en-US" sz="2400" dirty="0">
                <a:solidFill>
                  <a:srgbClr val="C00000"/>
                </a:solidFill>
                <a:cs typeface="Adobe Devanagari" panose="02040503050201020203" pitchFamily="18" charset="0"/>
              </a:rPr>
              <a:t> </a:t>
            </a:r>
            <a:r>
              <a:rPr lang="en-US" sz="2400" dirty="0">
                <a:solidFill>
                  <a:srgbClr val="C00000"/>
                </a:solidFill>
                <a:cs typeface="Adobe Devanagari" panose="02040503050201020203" pitchFamily="18" charset="0"/>
              </a:rPr>
              <a:t>on F</a:t>
            </a:r>
            <a:r>
              <a:rPr lang="en-US" altLang="zh-CN" sz="2400" dirty="0">
                <a:solidFill>
                  <a:srgbClr val="C00000"/>
                </a:solidFill>
                <a:cs typeface="Adobe Devanagari" panose="02040503050201020203" pitchFamily="18" charset="0"/>
              </a:rPr>
              <a:t>B</a:t>
            </a:r>
            <a:r>
              <a:rPr lang="en-US" sz="2400" dirty="0">
                <a:solidFill>
                  <a:srgbClr val="C00000"/>
                </a:solidFill>
                <a:cs typeface="Adobe Devanagari" panose="02040503050201020203" pitchFamily="18" charset="0"/>
              </a:rPr>
              <a:t>: 4.74 (world-wide) and 3.57 (U.S.)</a:t>
            </a:r>
          </a:p>
        </p:txBody>
      </p:sp>
      <p:pic>
        <p:nvPicPr>
          <p:cNvPr id="7" name="Picture 6">
            <a:extLst>
              <a:ext uri="{FF2B5EF4-FFF2-40B4-BE49-F238E27FC236}">
                <a16:creationId xmlns:a16="http://schemas.microsoft.com/office/drawing/2014/main" id="{C43088F9-B561-C31C-3A9E-423B2079A93F}"/>
              </a:ext>
            </a:extLst>
          </p:cNvPr>
          <p:cNvPicPr>
            <a:picLocks noChangeAspect="1"/>
          </p:cNvPicPr>
          <p:nvPr/>
        </p:nvPicPr>
        <p:blipFill>
          <a:blip r:embed="rId3"/>
          <a:stretch>
            <a:fillRect/>
          </a:stretch>
        </p:blipFill>
        <p:spPr>
          <a:xfrm>
            <a:off x="587283" y="1541368"/>
            <a:ext cx="6564549" cy="1844584"/>
          </a:xfrm>
          <a:prstGeom prst="rect">
            <a:avLst/>
          </a:prstGeom>
          <a:noFill/>
          <a:ln w="25400">
            <a:solidFill>
              <a:schemeClr val="bg1">
                <a:lumMod val="50000"/>
              </a:schemeClr>
            </a:solidFill>
          </a:ln>
        </p:spPr>
      </p:pic>
    </p:spTree>
    <p:extLst>
      <p:ext uri="{BB962C8B-B14F-4D97-AF65-F5344CB8AC3E}">
        <p14:creationId xmlns:p14="http://schemas.microsoft.com/office/powerpoint/2010/main" val="273069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638" y="382132"/>
            <a:ext cx="7886700" cy="1325563"/>
          </a:xfrm>
        </p:spPr>
        <p:txBody>
          <a:bodyPr/>
          <a:lstStyle/>
          <a:p>
            <a:r>
              <a:rPr lang="en-US" dirty="0"/>
              <a:t>Clustering (transitivity)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4078" y="1533223"/>
                <a:ext cx="7886700" cy="5188253"/>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a:t>There</a:t>
                </a:r>
                <a:r>
                  <a:rPr lang="zh-CN" altLang="en-US" sz="2400" dirty="0"/>
                  <a:t> </a:t>
                </a:r>
                <a:r>
                  <a:rPr lang="en-US" altLang="zh-CN" sz="2400" dirty="0"/>
                  <a:t>are</a:t>
                </a:r>
                <a:r>
                  <a:rPr lang="zh-CN" altLang="en-US" sz="2400" dirty="0"/>
                  <a:t> </a:t>
                </a:r>
                <a:r>
                  <a:rPr lang="en-US" altLang="zh-CN" sz="2400" dirty="0"/>
                  <a:t>many</a:t>
                </a:r>
                <a:r>
                  <a:rPr lang="zh-CN" altLang="en-US" sz="2400" dirty="0"/>
                  <a:t> </a:t>
                </a:r>
                <a:r>
                  <a:rPr lang="en-US" altLang="zh-CN" sz="2400" dirty="0"/>
                  <a:t>triangles</a:t>
                </a:r>
                <a:r>
                  <a:rPr lang="zh-CN" altLang="en-US" sz="2400" dirty="0"/>
                  <a:t> </a:t>
                </a:r>
                <a:r>
                  <a:rPr lang="en-US" altLang="zh-CN" sz="2400" dirty="0"/>
                  <a:t>in</a:t>
                </a:r>
                <a:r>
                  <a:rPr lang="zh-CN" altLang="en-US" sz="2400" dirty="0"/>
                  <a:t> </a:t>
                </a:r>
                <a:r>
                  <a:rPr lang="en-US" altLang="zh-CN" sz="2400" dirty="0"/>
                  <a:t>social</a:t>
                </a:r>
                <a:r>
                  <a:rPr lang="zh-CN" altLang="en-US" sz="2400" dirty="0"/>
                  <a:t> </a:t>
                </a:r>
                <a:r>
                  <a:rPr lang="en-US" altLang="zh-CN" sz="2400" dirty="0"/>
                  <a:t>networks,</a:t>
                </a:r>
                <a:r>
                  <a:rPr lang="zh-CN" altLang="en-US" sz="2400" dirty="0"/>
                  <a:t> </a:t>
                </a:r>
                <a:r>
                  <a:rPr lang="en-US" altLang="zh-CN" sz="2400" dirty="0"/>
                  <a:t>why?</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(Local) clustering coefficient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𝐶</m:t>
                        </m:r>
                      </m:e>
                      <m:sub>
                        <m:r>
                          <a:rPr lang="en-US" sz="2400" b="0" i="1" smtClean="0">
                            <a:latin typeface="Cambria Math" charset="0"/>
                          </a:rPr>
                          <m:t>𝑖</m:t>
                        </m:r>
                      </m:sub>
                    </m:sSub>
                    <m:r>
                      <a:rPr lang="en-US" sz="2400" b="0" i="1" smtClean="0">
                        <a:latin typeface="Cambria Math" charset="0"/>
                      </a:rPr>
                      <m:t> </m:t>
                    </m:r>
                  </m:oMath>
                </a14:m>
                <a:r>
                  <a:rPr lang="en-US" sz="2400" dirty="0"/>
                  <a:t>of node </a:t>
                </a:r>
                <a:r>
                  <a:rPr lang="en-US" sz="2400" i="1" dirty="0" err="1"/>
                  <a:t>i</a:t>
                </a:r>
                <a:r>
                  <a:rPr lang="en-US" sz="2400" i="1"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2400" i="1" dirty="0"/>
              </a:p>
              <a:p>
                <a:pPr marL="0" lvl="0" indent="0" defTabSz="914400">
                  <a:spcBef>
                    <a:spcPts val="0"/>
                  </a:spcBef>
                  <a:buNone/>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𝐶</m:t>
                          </m:r>
                        </m:e>
                        <m:sub>
                          <m:r>
                            <a:rPr lang="en-US" sz="2400" b="0" i="1" smtClean="0">
                              <a:latin typeface="Cambria Math" charset="0"/>
                            </a:rPr>
                            <m:t>𝑖</m:t>
                          </m:r>
                        </m:sub>
                      </m:sSub>
                      <m:r>
                        <a:rPr lang="en-US" sz="2400" b="0" i="1" smtClean="0">
                          <a:latin typeface="Cambria Math" charset="0"/>
                        </a:rPr>
                        <m:t>= </m:t>
                      </m:r>
                      <m:f>
                        <m:fPr>
                          <m:ctrlPr>
                            <a:rPr lang="bg-BG" sz="2400" b="0" i="1" smtClean="0">
                              <a:latin typeface="Cambria Math" panose="02040503050406030204" pitchFamily="18" charset="0"/>
                            </a:rPr>
                          </m:ctrlPr>
                        </m:fPr>
                        <m:num>
                          <m:r>
                            <m:rPr>
                              <m:nor/>
                            </m:rPr>
                            <a:rPr lang="en-US" sz="2400">
                              <a:latin typeface="Cambria Math" charset="0"/>
                            </a:rPr>
                            <m:t># </m:t>
                          </m:r>
                          <m:r>
                            <m:rPr>
                              <m:nor/>
                            </m:rPr>
                            <a:rPr lang="en-US" sz="2400">
                              <a:latin typeface="Cambria Math" charset="0"/>
                            </a:rPr>
                            <m:t>of</m:t>
                          </m:r>
                          <m:r>
                            <m:rPr>
                              <m:nor/>
                            </m:rPr>
                            <a:rPr lang="en-US" sz="2400">
                              <a:latin typeface="Cambria Math" charset="0"/>
                            </a:rPr>
                            <m:t> </m:t>
                          </m:r>
                          <m:r>
                            <m:rPr>
                              <m:nor/>
                            </m:rPr>
                            <a:rPr lang="en-US" sz="2400">
                              <a:latin typeface="Cambria Math" charset="0"/>
                            </a:rPr>
                            <m:t>pairs</m:t>
                          </m:r>
                          <m:r>
                            <m:rPr>
                              <m:nor/>
                            </m:rPr>
                            <a:rPr lang="en-US" sz="2400">
                              <a:latin typeface="Cambria Math" charset="0"/>
                            </a:rPr>
                            <m:t> </m:t>
                          </m:r>
                          <m:r>
                            <m:rPr>
                              <m:nor/>
                            </m:rPr>
                            <a:rPr lang="en-US" sz="2400">
                              <a:latin typeface="Cambria Math" charset="0"/>
                            </a:rPr>
                            <m:t>of</m:t>
                          </m:r>
                          <m:r>
                            <m:rPr>
                              <m:nor/>
                            </m:rPr>
                            <a:rPr lang="en-US" sz="2400">
                              <a:latin typeface="Cambria Math" charset="0"/>
                            </a:rPr>
                            <m:t> </m:t>
                          </m:r>
                          <m:r>
                            <m:rPr>
                              <m:nor/>
                            </m:rPr>
                            <a:rPr lang="en-US" sz="2400">
                              <a:latin typeface="Cambria Math" charset="0"/>
                            </a:rPr>
                            <m:t>C</m:t>
                          </m:r>
                          <m:r>
                            <m:rPr>
                              <m:nor/>
                            </m:rPr>
                            <a:rPr lang="en-US" sz="2400">
                              <a:latin typeface="Cambria Math" charset="0"/>
                            </a:rPr>
                            <m:t>’</m:t>
                          </m:r>
                          <m:r>
                            <m:rPr>
                              <m:nor/>
                            </m:rPr>
                            <a:rPr lang="en-US" sz="2400">
                              <a:latin typeface="Cambria Math" charset="0"/>
                            </a:rPr>
                            <m:t>s</m:t>
                          </m:r>
                          <m:r>
                            <m:rPr>
                              <m:nor/>
                            </m:rPr>
                            <a:rPr lang="en-US" sz="2400">
                              <a:latin typeface="Cambria Math" charset="0"/>
                            </a:rPr>
                            <m:t> </m:t>
                          </m:r>
                          <m:r>
                            <m:rPr>
                              <m:nor/>
                            </m:rPr>
                            <a:rPr lang="en-US" sz="2400">
                              <a:latin typeface="Cambria Math" charset="0"/>
                            </a:rPr>
                            <m:t>neighbors</m:t>
                          </m:r>
                          <m:r>
                            <m:rPr>
                              <m:nor/>
                            </m:rPr>
                            <a:rPr lang="en-US" sz="2400">
                              <a:latin typeface="Cambria Math" charset="0"/>
                            </a:rPr>
                            <m:t> </m:t>
                          </m:r>
                          <m:r>
                            <m:rPr>
                              <m:nor/>
                            </m:rPr>
                            <a:rPr lang="en-US" sz="2400">
                              <a:latin typeface="Cambria Math" charset="0"/>
                            </a:rPr>
                            <m:t>who</m:t>
                          </m:r>
                          <m:r>
                            <m:rPr>
                              <m:nor/>
                            </m:rPr>
                            <a:rPr lang="en-US" sz="2400">
                              <a:latin typeface="Cambria Math" charset="0"/>
                            </a:rPr>
                            <m:t> </m:t>
                          </m:r>
                          <m:r>
                            <m:rPr>
                              <m:nor/>
                            </m:rPr>
                            <a:rPr lang="en-US" sz="2400">
                              <a:latin typeface="Cambria Math" charset="0"/>
                            </a:rPr>
                            <m:t>are</m:t>
                          </m:r>
                          <m:r>
                            <m:rPr>
                              <m:nor/>
                            </m:rPr>
                            <a:rPr lang="en-US" sz="2400" b="0" i="0" smtClean="0">
                              <a:latin typeface="Cambria Math" charset="0"/>
                            </a:rPr>
                            <m:t> </m:t>
                          </m:r>
                          <m:r>
                            <m:rPr>
                              <m:nor/>
                            </m:rPr>
                            <a:rPr lang="en-US" sz="2400" b="0" i="0" smtClean="0">
                              <a:latin typeface="Cambria Math" charset="0"/>
                            </a:rPr>
                            <m:t>connected</m:t>
                          </m:r>
                        </m:num>
                        <m:den>
                          <m:r>
                            <m:rPr>
                              <m:nor/>
                            </m:rPr>
                            <a:rPr lang="en-US" sz="2400">
                              <a:latin typeface="Cambria Math" charset="0"/>
                            </a:rPr>
                            <m:t># </m:t>
                          </m:r>
                          <m:r>
                            <m:rPr>
                              <m:nor/>
                            </m:rPr>
                            <a:rPr lang="en-US" sz="2400">
                              <a:latin typeface="Cambria Math" charset="0"/>
                            </a:rPr>
                            <m:t>of</m:t>
                          </m:r>
                          <m:r>
                            <m:rPr>
                              <m:nor/>
                            </m:rPr>
                            <a:rPr lang="en-US" sz="2400">
                              <a:latin typeface="Cambria Math" charset="0"/>
                            </a:rPr>
                            <m:t> </m:t>
                          </m:r>
                          <m:r>
                            <m:rPr>
                              <m:nor/>
                            </m:rPr>
                            <a:rPr lang="en-US" sz="2400">
                              <a:latin typeface="Cambria Math" charset="0"/>
                            </a:rPr>
                            <m:t>pairs</m:t>
                          </m:r>
                          <m:r>
                            <m:rPr>
                              <m:nor/>
                            </m:rPr>
                            <a:rPr lang="en-US" sz="2400">
                              <a:latin typeface="Cambria Math" charset="0"/>
                            </a:rPr>
                            <m:t> </m:t>
                          </m:r>
                          <m:r>
                            <m:rPr>
                              <m:nor/>
                            </m:rPr>
                            <a:rPr lang="en-US" sz="2400">
                              <a:latin typeface="Cambria Math" charset="0"/>
                            </a:rPr>
                            <m:t>of</m:t>
                          </m:r>
                          <m:r>
                            <m:rPr>
                              <m:nor/>
                            </m:rPr>
                            <a:rPr lang="en-US" sz="2400">
                              <a:latin typeface="Cambria Math" charset="0"/>
                            </a:rPr>
                            <m:t> </m:t>
                          </m:r>
                          <m:r>
                            <m:rPr>
                              <m:nor/>
                            </m:rPr>
                            <a:rPr lang="en-US" sz="2400">
                              <a:latin typeface="Cambria Math" charset="0"/>
                            </a:rPr>
                            <m:t>C</m:t>
                          </m:r>
                          <m:r>
                            <m:rPr>
                              <m:nor/>
                            </m:rPr>
                            <a:rPr lang="en-US" sz="2400">
                              <a:latin typeface="Cambria Math" charset="0"/>
                            </a:rPr>
                            <m:t>’</m:t>
                          </m:r>
                          <m:r>
                            <m:rPr>
                              <m:nor/>
                            </m:rPr>
                            <a:rPr lang="en-US" sz="2400">
                              <a:latin typeface="Cambria Math" charset="0"/>
                            </a:rPr>
                            <m:t>s</m:t>
                          </m:r>
                          <m:r>
                            <m:rPr>
                              <m:nor/>
                            </m:rPr>
                            <a:rPr lang="en-US" sz="2400">
                              <a:latin typeface="Cambria Math" charset="0"/>
                            </a:rPr>
                            <m:t> </m:t>
                          </m:r>
                          <m:r>
                            <m:rPr>
                              <m:nor/>
                            </m:rPr>
                            <a:rPr lang="en-US" sz="2400">
                              <a:latin typeface="Cambria Math" charset="0"/>
                            </a:rPr>
                            <m:t>neighbors</m:t>
                          </m:r>
                        </m:den>
                      </m:f>
                    </m:oMath>
                  </m:oMathPara>
                </a14:m>
                <a:endParaRPr lang="en-US" sz="2400" b="0" i="1" dirty="0"/>
              </a:p>
              <a:p>
                <a:pPr marL="0" lvl="0" indent="0" defTabSz="914400">
                  <a:spcBef>
                    <a:spcPts val="0"/>
                  </a:spcBef>
                  <a:buNone/>
                </a:pPr>
                <a:endParaRPr lang="en-US" sz="2400" i="1" dirty="0"/>
              </a:p>
              <a:p>
                <a:pPr marL="0" lvl="0" indent="0" defTabSz="914400">
                  <a:spcBef>
                    <a:spcPts val="0"/>
                  </a:spcBef>
                  <a:buNone/>
                </a:pPr>
                <a:r>
                  <a:rPr lang="en-US" sz="2400" dirty="0"/>
                  <a:t>Nodes with degree &lt; 2 have zero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𝐶</m:t>
                        </m:r>
                      </m:e>
                      <m:sub>
                        <m:r>
                          <a:rPr lang="en-US" sz="2400" i="1">
                            <a:latin typeface="Cambria Math" charset="0"/>
                          </a:rPr>
                          <m:t>𝑖</m:t>
                        </m:r>
                      </m:sub>
                    </m:sSub>
                  </m:oMath>
                </a14:m>
                <a:endParaRPr lang="en-US" sz="2400" dirty="0"/>
              </a:p>
              <a:p>
                <a:pPr marL="0" lvl="0" indent="0" defTabSz="914400">
                  <a:spcBef>
                    <a:spcPts val="0"/>
                  </a:spcBef>
                  <a:buNone/>
                </a:pPr>
                <a:endParaRPr lang="en-US" sz="2400" dirty="0"/>
              </a:p>
              <a:p>
                <a:pPr marL="0" lvl="0" indent="0" defTabSz="914400">
                  <a:spcBef>
                    <a:spcPts val="0"/>
                  </a:spcBef>
                  <a:buNone/>
                </a:pPr>
                <a:r>
                  <a:rPr lang="en-US" sz="2400" dirty="0">
                    <a:solidFill>
                      <a:srgbClr val="0078B9"/>
                    </a:solidFill>
                  </a:rPr>
                  <a:t>Node C has local clustering coefficient 2/6.</a:t>
                </a:r>
              </a:p>
              <a:p>
                <a:pPr marL="0" lvl="0" indent="0" defTabSz="914400">
                  <a:spcBef>
                    <a:spcPts val="0"/>
                  </a:spcBef>
                  <a:buNone/>
                </a:pPr>
                <a:endParaRPr lang="en-US" sz="2400" dirty="0"/>
              </a:p>
              <a:p>
                <a:pPr marL="0" lvl="0" indent="0" defTabSz="914400">
                  <a:spcBef>
                    <a:spcPts val="0"/>
                  </a:spcBef>
                  <a:buNone/>
                </a:pPr>
                <a:r>
                  <a:rPr lang="en-US" sz="2400" b="1" dirty="0"/>
                  <a:t>Mean clustering coefficient (MCC)</a:t>
                </a:r>
                <a:r>
                  <a:rPr lang="en-US" sz="2400" dirty="0"/>
                  <a:t>:  </a:t>
                </a:r>
                <a14:m>
                  <m:oMath xmlns:m="http://schemas.openxmlformats.org/officeDocument/2006/math">
                    <m:r>
                      <a:rPr lang="en-US" sz="2400" i="1">
                        <a:latin typeface="Cambria Math" charset="0"/>
                      </a:rPr>
                      <m:t>𝐶</m:t>
                    </m:r>
                    <m:r>
                      <a:rPr lang="en-US" sz="2400" i="1">
                        <a:latin typeface="Cambria Math" charset="0"/>
                      </a:rPr>
                      <m:t>=</m:t>
                    </m:r>
                    <m:f>
                      <m:fPr>
                        <m:ctrlPr>
                          <a:rPr lang="bg-BG" sz="2400" i="1">
                            <a:latin typeface="Cambria Math" panose="02040503050406030204" pitchFamily="18" charset="0"/>
                          </a:rPr>
                        </m:ctrlPr>
                      </m:fPr>
                      <m:num>
                        <m:r>
                          <a:rPr lang="en-US" sz="2400" i="1">
                            <a:latin typeface="Cambria Math" charset="0"/>
                          </a:rPr>
                          <m:t>1</m:t>
                        </m:r>
                      </m:num>
                      <m:den>
                        <m:r>
                          <a:rPr lang="en-US" sz="2400" i="1">
                            <a:latin typeface="Cambria Math" charset="0"/>
                          </a:rPr>
                          <m:t>𝑛</m:t>
                        </m:r>
                      </m:den>
                    </m:f>
                    <m:nary>
                      <m:naryPr>
                        <m:chr m:val="∑"/>
                        <m:supHide m:val="on"/>
                        <m:ctrlPr>
                          <a:rPr lang="bg-BG" sz="2400" i="1">
                            <a:latin typeface="Cambria Math" panose="02040503050406030204" pitchFamily="18" charset="0"/>
                          </a:rPr>
                        </m:ctrlPr>
                      </m:naryPr>
                      <m:sub>
                        <m:r>
                          <m:rPr>
                            <m:brk m:alnAt="7"/>
                          </m:rP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𝐶</m:t>
                            </m:r>
                          </m:e>
                          <m:sub>
                            <m:r>
                              <a:rPr lang="en-US" sz="2400" i="1">
                                <a:latin typeface="Cambria Math" charset="0"/>
                              </a:rPr>
                              <m:t>𝑖</m:t>
                            </m:r>
                          </m:sub>
                        </m:sSub>
                      </m:e>
                    </m:nary>
                  </m:oMath>
                </a14:m>
                <a:endParaRPr lang="en-US" sz="2400" dirty="0"/>
              </a:p>
              <a:p>
                <a:pPr marL="0" lvl="0" indent="0" defTabSz="914400">
                  <a:spcBef>
                    <a:spcPts val="0"/>
                  </a:spcBef>
                  <a:buNone/>
                </a:pPr>
                <a:endParaRPr lang="en-US" sz="2400" dirty="0"/>
              </a:p>
              <a:p>
                <a:pPr marL="0" lvl="0" indent="0">
                  <a:spcBef>
                    <a:spcPts val="0"/>
                  </a:spcBef>
                  <a:buNone/>
                </a:pPr>
                <a:r>
                  <a:rPr lang="en-US" sz="2400" b="1" u="sng" dirty="0"/>
                  <a:t>Interpretation of </a:t>
                </a:r>
                <a:r>
                  <a:rPr lang="en-US" sz="2400" b="1" i="1" u="sng" dirty="0"/>
                  <a:t>C</a:t>
                </a:r>
                <a:r>
                  <a:rPr lang="en-US" sz="2400" b="1" u="sng" dirty="0"/>
                  <a:t>:</a:t>
                </a:r>
              </a:p>
              <a:p>
                <a:pPr marL="0" lvl="0" indent="0">
                  <a:spcBef>
                    <a:spcPts val="0"/>
                  </a:spcBef>
                  <a:buNone/>
                </a:pPr>
                <a:r>
                  <a:rPr lang="en-US" sz="2400" dirty="0"/>
                  <a:t> </a:t>
                </a:r>
              </a:p>
              <a:p>
                <a:pPr marL="0" lvl="0" indent="0">
                  <a:spcBef>
                    <a:spcPts val="0"/>
                  </a:spcBef>
                  <a:buNone/>
                </a:pPr>
                <a:r>
                  <a:rPr lang="en-US" sz="2400" dirty="0">
                    <a:solidFill>
                      <a:srgbClr val="0078B9"/>
                    </a:solidFill>
                  </a:rPr>
                  <a:t>The average probability of two nodes being connected, conditioning that they are both connected to a common neighbor.</a:t>
                </a:r>
              </a:p>
              <a:p>
                <a:pPr marL="0" lvl="0" indent="0" defTabSz="914400">
                  <a:spcBef>
                    <a:spcPts val="0"/>
                  </a:spcBef>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4078" y="1533223"/>
                <a:ext cx="7886700" cy="5188253"/>
              </a:xfrm>
              <a:blipFill>
                <a:blip r:embed="rId3"/>
                <a:stretch>
                  <a:fillRect l="-965" t="-1463" r="-16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16</a:t>
            </a:fld>
            <a:endParaRPr lang="en-US"/>
          </a:p>
        </p:txBody>
      </p:sp>
      <p:grpSp>
        <p:nvGrpSpPr>
          <p:cNvPr id="21" name="Group 20"/>
          <p:cNvGrpSpPr/>
          <p:nvPr/>
        </p:nvGrpSpPr>
        <p:grpSpPr>
          <a:xfrm>
            <a:off x="6535369" y="3241366"/>
            <a:ext cx="2134553" cy="2739710"/>
            <a:chOff x="5891120" y="3822913"/>
            <a:chExt cx="2408983" cy="2920145"/>
          </a:xfrm>
        </p:grpSpPr>
        <p:grpSp>
          <p:nvGrpSpPr>
            <p:cNvPr id="6" name="Group 5"/>
            <p:cNvGrpSpPr/>
            <p:nvPr/>
          </p:nvGrpSpPr>
          <p:grpSpPr>
            <a:xfrm>
              <a:off x="6199457" y="3822913"/>
              <a:ext cx="2100646" cy="2303250"/>
              <a:chOff x="6433315" y="2007789"/>
              <a:chExt cx="2100646" cy="2303250"/>
            </a:xfrm>
          </p:grpSpPr>
          <p:grpSp>
            <p:nvGrpSpPr>
              <p:cNvPr id="7" name="Group 6"/>
              <p:cNvGrpSpPr/>
              <p:nvPr/>
            </p:nvGrpSpPr>
            <p:grpSpPr>
              <a:xfrm>
                <a:off x="6433315" y="2007789"/>
                <a:ext cx="2100646" cy="2303250"/>
                <a:chOff x="5994841" y="2007789"/>
                <a:chExt cx="2100646" cy="2303250"/>
              </a:xfrm>
            </p:grpSpPr>
            <p:sp>
              <p:nvSpPr>
                <p:cNvPr id="10" name="Oval 9"/>
                <p:cNvSpPr/>
                <p:nvPr/>
              </p:nvSpPr>
              <p:spPr>
                <a:xfrm>
                  <a:off x="5994841" y="2848258"/>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C</a:t>
                  </a:r>
                </a:p>
              </p:txBody>
            </p:sp>
            <p:sp>
              <p:nvSpPr>
                <p:cNvPr id="11" name="Oval 10"/>
                <p:cNvSpPr/>
                <p:nvPr/>
              </p:nvSpPr>
              <p:spPr>
                <a:xfrm>
                  <a:off x="6755517" y="3937497"/>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E</a:t>
                  </a:r>
                </a:p>
              </p:txBody>
            </p:sp>
            <p:sp>
              <p:nvSpPr>
                <p:cNvPr id="12" name="Oval 11"/>
                <p:cNvSpPr/>
                <p:nvPr/>
              </p:nvSpPr>
              <p:spPr>
                <a:xfrm>
                  <a:off x="6937604" y="2381331"/>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B</a:t>
                  </a:r>
                </a:p>
              </p:txBody>
            </p:sp>
            <p:cxnSp>
              <p:nvCxnSpPr>
                <p:cNvPr id="13" name="Straight Connector 12"/>
                <p:cNvCxnSpPr/>
                <p:nvPr/>
              </p:nvCxnSpPr>
              <p:spPr>
                <a:xfrm flipV="1">
                  <a:off x="6305682" y="2568102"/>
                  <a:ext cx="631922" cy="33486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305682" y="3167096"/>
                  <a:ext cx="503167" cy="825105"/>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994841" y="2007789"/>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A</a:t>
                  </a:r>
                </a:p>
              </p:txBody>
            </p:sp>
            <p:sp>
              <p:nvSpPr>
                <p:cNvPr id="16" name="Oval 15"/>
                <p:cNvSpPr/>
                <p:nvPr/>
              </p:nvSpPr>
              <p:spPr>
                <a:xfrm>
                  <a:off x="7731314" y="3035029"/>
                  <a:ext cx="364173" cy="37354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00"/>
                        </a:solidFill>
                      </a:ln>
                      <a:solidFill>
                        <a:srgbClr val="800000"/>
                      </a:solidFill>
                    </a:rPr>
                    <a:t>F</a:t>
                  </a:r>
                </a:p>
              </p:txBody>
            </p:sp>
            <p:cxnSp>
              <p:nvCxnSpPr>
                <p:cNvPr id="17" name="Straight Connector 16"/>
                <p:cNvCxnSpPr/>
                <p:nvPr/>
              </p:nvCxnSpPr>
              <p:spPr>
                <a:xfrm>
                  <a:off x="6359014" y="3035029"/>
                  <a:ext cx="1372300" cy="1867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359014" y="2194560"/>
                  <a:ext cx="631922" cy="241475"/>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grpSp>
          <p:cxnSp>
            <p:nvCxnSpPr>
              <p:cNvPr id="8" name="Straight Connector 7"/>
              <p:cNvCxnSpPr/>
              <p:nvPr/>
            </p:nvCxnSpPr>
            <p:spPr>
              <a:xfrm flipV="1">
                <a:off x="7504832" y="3353867"/>
                <a:ext cx="718288" cy="63833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6615402" y="2381331"/>
                <a:ext cx="0" cy="466927"/>
              </a:xfrm>
              <a:prstGeom prst="line">
                <a:avLst/>
              </a:prstGeom>
            </p:spPr>
            <p:style>
              <a:lnRef idx="2">
                <a:schemeClr val="accent1"/>
              </a:lnRef>
              <a:fillRef idx="0">
                <a:schemeClr val="accent1"/>
              </a:fillRef>
              <a:effectRef idx="1">
                <a:schemeClr val="accent1"/>
              </a:effectRef>
              <a:fontRef idx="minor">
                <a:schemeClr val="tx1"/>
              </a:fontRef>
            </p:style>
          </p:cxnSp>
        </p:grpSp>
        <p:sp>
          <p:nvSpPr>
            <p:cNvPr id="19" name="Oval 18"/>
            <p:cNvSpPr/>
            <p:nvPr/>
          </p:nvSpPr>
          <p:spPr>
            <a:xfrm rot="968144">
              <a:off x="5891120" y="3822913"/>
              <a:ext cx="1979998" cy="747084"/>
            </a:xfrm>
            <a:prstGeom prst="ellipse">
              <a:avLst/>
            </a:prstGeom>
            <a:solidFill>
              <a:srgbClr val="FF0000">
                <a:alpha val="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18843102">
              <a:off x="6359019" y="5107287"/>
              <a:ext cx="2347639" cy="923903"/>
            </a:xfrm>
            <a:prstGeom prst="ellipse">
              <a:avLst/>
            </a:prstGeom>
            <a:solidFill>
              <a:srgbClr val="FF0000">
                <a:alpha val="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625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E1B9A-B0C3-42E5-09CF-778DDAC1F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13F5A-A013-F194-7489-7F62D9EFFBE6}"/>
              </a:ext>
            </a:extLst>
          </p:cNvPr>
          <p:cNvSpPr>
            <a:spLocks noGrp="1"/>
          </p:cNvSpPr>
          <p:nvPr>
            <p:ph type="title"/>
          </p:nvPr>
        </p:nvSpPr>
        <p:spPr>
          <a:xfrm>
            <a:off x="521970" y="365126"/>
            <a:ext cx="7886700" cy="1325563"/>
          </a:xfrm>
        </p:spPr>
        <p:txBody>
          <a:bodyPr/>
          <a:lstStyle/>
          <a:p>
            <a:r>
              <a:rPr lang="en-US" dirty="0"/>
              <a:t>High clustering coefficient</a:t>
            </a:r>
          </a:p>
        </p:txBody>
      </p:sp>
      <p:sp>
        <p:nvSpPr>
          <p:cNvPr id="4" name="Slide Number Placeholder 3">
            <a:extLst>
              <a:ext uri="{FF2B5EF4-FFF2-40B4-BE49-F238E27FC236}">
                <a16:creationId xmlns:a16="http://schemas.microsoft.com/office/drawing/2014/main" id="{8F7AF34E-DC6C-0B43-BC43-4BBE51B95E65}"/>
              </a:ext>
            </a:extLst>
          </p:cNvPr>
          <p:cNvSpPr>
            <a:spLocks noGrp="1"/>
          </p:cNvSpPr>
          <p:nvPr>
            <p:ph type="sldNum" sz="quarter" idx="12"/>
          </p:nvPr>
        </p:nvSpPr>
        <p:spPr/>
        <p:txBody>
          <a:bodyPr/>
          <a:lstStyle/>
          <a:p>
            <a:fld id="{9B859509-BFEE-CA40-84A0-0163C85EF061}" type="slidenum">
              <a:rPr lang="en-US" smtClean="0"/>
              <a:t>17</a:t>
            </a:fld>
            <a:endParaRPr lang="en-US"/>
          </a:p>
        </p:txBody>
      </p:sp>
      <p:sp>
        <p:nvSpPr>
          <p:cNvPr id="23" name="TextBox 22">
            <a:extLst>
              <a:ext uri="{FF2B5EF4-FFF2-40B4-BE49-F238E27FC236}">
                <a16:creationId xmlns:a16="http://schemas.microsoft.com/office/drawing/2014/main" id="{A510E03C-DE70-7FAB-D7DF-BD3566B22A42}"/>
              </a:ext>
            </a:extLst>
          </p:cNvPr>
          <p:cNvSpPr txBox="1"/>
          <p:nvPr/>
        </p:nvSpPr>
        <p:spPr>
          <a:xfrm>
            <a:off x="628650" y="1690689"/>
            <a:ext cx="8332470" cy="3416320"/>
          </a:xfrm>
          <a:prstGeom prst="rect">
            <a:avLst/>
          </a:prstGeom>
          <a:noFill/>
        </p:spPr>
        <p:txBody>
          <a:bodyPr wrap="square" rtlCol="0">
            <a:spAutoFit/>
          </a:bodyPr>
          <a:lstStyle/>
          <a:p>
            <a:r>
              <a:rPr lang="en-US" sz="2400" dirty="0">
                <a:solidFill>
                  <a:srgbClr val="C00000"/>
                </a:solidFill>
              </a:rPr>
              <a:t>In real-world social networks, the clustering coefficient tends to be </a:t>
            </a:r>
            <a:r>
              <a:rPr lang="en-US" altLang="zh-CN" sz="2400" dirty="0">
                <a:solidFill>
                  <a:srgbClr val="C00000"/>
                </a:solidFill>
              </a:rPr>
              <a:t>very</a:t>
            </a:r>
            <a:r>
              <a:rPr lang="zh-CN" altLang="en-US" sz="2400" dirty="0">
                <a:solidFill>
                  <a:srgbClr val="C00000"/>
                </a:solidFill>
              </a:rPr>
              <a:t> </a:t>
            </a:r>
            <a:r>
              <a:rPr lang="en-US" sz="2400" dirty="0">
                <a:solidFill>
                  <a:srgbClr val="C00000"/>
                </a:solidFill>
              </a:rPr>
              <a:t>high — my friends tend to be friends with each other</a:t>
            </a:r>
            <a:r>
              <a:rPr lang="en-US" altLang="zh-CN" sz="2400" dirty="0">
                <a:solidFill>
                  <a:srgbClr val="C00000"/>
                </a:solidFill>
              </a:rPr>
              <a:t>.</a:t>
            </a:r>
          </a:p>
          <a:p>
            <a:endParaRPr lang="en-US" sz="2400" dirty="0"/>
          </a:p>
          <a:p>
            <a:r>
              <a:rPr lang="en-US" sz="2400" dirty="0"/>
              <a:t>Example:</a:t>
            </a:r>
            <a:endParaRPr lang="en-US" sz="2400" dirty="0">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sz="2400" dirty="0">
                <a:latin typeface="Adobe Devanagari" panose="02040503050201020203" pitchFamily="18" charset="0"/>
                <a:cs typeface="Adobe Devanagari" panose="02040503050201020203" pitchFamily="18" charset="0"/>
              </a:rPr>
              <a:t>Facebook friendship network</a:t>
            </a:r>
          </a:p>
          <a:p>
            <a:r>
              <a:rPr lang="en-US" sz="2400" dirty="0">
                <a:latin typeface="Adobe Devanagari" panose="02040503050201020203" pitchFamily="18" charset="0"/>
                <a:cs typeface="Adobe Devanagari" panose="02040503050201020203" pitchFamily="18" charset="0"/>
              </a:rPr>
              <a:t>	Clustering coefficient: 0.3-0.5 or even higher</a:t>
            </a:r>
          </a:p>
          <a:p>
            <a:endParaRPr lang="en-US" sz="2400" dirty="0">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sz="2400" dirty="0">
                <a:latin typeface="Adobe Devanagari" panose="02040503050201020203" pitchFamily="18" charset="0"/>
                <a:cs typeface="Adobe Devanagari" panose="02040503050201020203" pitchFamily="18" charset="0"/>
              </a:rPr>
              <a:t>Film actors from IMDB</a:t>
            </a:r>
          </a:p>
          <a:p>
            <a:r>
              <a:rPr lang="en-US" sz="2400" dirty="0">
                <a:latin typeface="Adobe Devanagari" panose="02040503050201020203" pitchFamily="18" charset="0"/>
                <a:cs typeface="Adobe Devanagari" panose="02040503050201020203" pitchFamily="18" charset="0"/>
              </a:rPr>
              <a:t>	Clustering coefficient: 0.79</a:t>
            </a:r>
          </a:p>
        </p:txBody>
      </p:sp>
      <p:pic>
        <p:nvPicPr>
          <p:cNvPr id="8" name="Picture 7" descr="A colorful and green lines and dots&#10;&#10;AI-generated content may be incorrect.">
            <a:extLst>
              <a:ext uri="{FF2B5EF4-FFF2-40B4-BE49-F238E27FC236}">
                <a16:creationId xmlns:a16="http://schemas.microsoft.com/office/drawing/2014/main" id="{E93424CA-1EE9-1FD6-1F96-6069356F3192}"/>
              </a:ext>
            </a:extLst>
          </p:cNvPr>
          <p:cNvPicPr>
            <a:picLocks noChangeAspect="1"/>
          </p:cNvPicPr>
          <p:nvPr/>
        </p:nvPicPr>
        <p:blipFill>
          <a:blip r:embed="rId3"/>
          <a:stretch>
            <a:fillRect/>
          </a:stretch>
        </p:blipFill>
        <p:spPr>
          <a:xfrm>
            <a:off x="5212080" y="5075910"/>
            <a:ext cx="3196590" cy="1151105"/>
          </a:xfrm>
          <a:prstGeom prst="rect">
            <a:avLst/>
          </a:prstGeom>
        </p:spPr>
      </p:pic>
    </p:spTree>
    <p:extLst>
      <p:ext uri="{BB962C8B-B14F-4D97-AF65-F5344CB8AC3E}">
        <p14:creationId xmlns:p14="http://schemas.microsoft.com/office/powerpoint/2010/main" val="402879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605C4-4E7D-D742-8107-40DAC12D5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EFAD4-2841-68AC-6B6F-AC60EE942945}"/>
              </a:ext>
            </a:extLst>
          </p:cNvPr>
          <p:cNvSpPr>
            <a:spLocks noGrp="1"/>
          </p:cNvSpPr>
          <p:nvPr>
            <p:ph type="title"/>
          </p:nvPr>
        </p:nvSpPr>
        <p:spPr/>
        <p:txBody>
          <a:bodyPr>
            <a:normAutofit/>
          </a:bodyPr>
          <a:lstStyle/>
          <a:p>
            <a:r>
              <a:rPr lang="en-US" dirty="0"/>
              <a:t>Properties of real social networks</a:t>
            </a:r>
          </a:p>
        </p:txBody>
      </p:sp>
      <p:sp>
        <p:nvSpPr>
          <p:cNvPr id="3" name="Content Placeholder 2">
            <a:extLst>
              <a:ext uri="{FF2B5EF4-FFF2-40B4-BE49-F238E27FC236}">
                <a16:creationId xmlns:a16="http://schemas.microsoft.com/office/drawing/2014/main" id="{DBDA00AE-B2FF-E00E-8879-2AA518D1E61A}"/>
              </a:ext>
            </a:extLst>
          </p:cNvPr>
          <p:cNvSpPr>
            <a:spLocks noGrp="1"/>
          </p:cNvSpPr>
          <p:nvPr>
            <p:ph idx="1"/>
          </p:nvPr>
        </p:nvSpPr>
        <p:spPr>
          <a:xfrm>
            <a:off x="844186" y="2015172"/>
            <a:ext cx="7886700" cy="3849689"/>
          </a:xfrm>
        </p:spPr>
        <p:txBody>
          <a:bodyPr>
            <a:normAutofit/>
          </a:bodyPr>
          <a:lstStyle/>
          <a:p>
            <a:r>
              <a:rPr lang="en-US" sz="2400" dirty="0">
                <a:solidFill>
                  <a:srgbClr val="0078B9"/>
                </a:solidFill>
              </a:rPr>
              <a:t>Short average distance</a:t>
            </a:r>
          </a:p>
          <a:p>
            <a:r>
              <a:rPr lang="en-US" sz="2400" dirty="0">
                <a:solidFill>
                  <a:srgbClr val="0078B9"/>
                </a:solidFill>
              </a:rPr>
              <a:t>High clustering coefficient</a:t>
            </a:r>
          </a:p>
          <a:p>
            <a:r>
              <a:rPr lang="en-US" sz="2400" dirty="0">
                <a:solidFill>
                  <a:srgbClr val="0078B9"/>
                </a:solidFill>
              </a:rPr>
              <a:t>Power-law degree distribution</a:t>
            </a:r>
          </a:p>
          <a:p>
            <a:r>
              <a:rPr lang="en-US" sz="2400" dirty="0">
                <a:solidFill>
                  <a:srgbClr val="0078B9"/>
                </a:solidFill>
              </a:rPr>
              <a:t>Homophily, (dis)assortative mixing</a:t>
            </a:r>
          </a:p>
          <a:p>
            <a:r>
              <a:rPr lang="en-US" sz="2400" dirty="0">
                <a:solidFill>
                  <a:srgbClr val="0078B9"/>
                </a:solidFill>
              </a:rPr>
              <a:t>Social influence and hubs</a:t>
            </a:r>
          </a:p>
          <a:p>
            <a:r>
              <a:rPr lang="en-US" sz="2400" dirty="0">
                <a:solidFill>
                  <a:srgbClr val="0078B9"/>
                </a:solidFill>
              </a:rPr>
              <a:t>Strong ties and weak ties</a:t>
            </a:r>
          </a:p>
          <a:p>
            <a:r>
              <a:rPr lang="en-US" sz="2400" dirty="0">
                <a:solidFill>
                  <a:srgbClr val="0078B9"/>
                </a:solidFill>
              </a:rPr>
              <a:t>Community structure</a:t>
            </a:r>
          </a:p>
          <a:p>
            <a:r>
              <a:rPr lang="en-US" sz="2400" dirty="0"/>
              <a:t>And many more</a:t>
            </a:r>
            <a:r>
              <a:rPr lang="is-IS" sz="2400" dirty="0"/>
              <a:t>….</a:t>
            </a:r>
            <a:endParaRPr lang="en-US" sz="2400" dirty="0"/>
          </a:p>
          <a:p>
            <a:endParaRPr lang="en-US" sz="2400" dirty="0"/>
          </a:p>
        </p:txBody>
      </p:sp>
      <p:sp>
        <p:nvSpPr>
          <p:cNvPr id="4" name="Slide Number Placeholder 3">
            <a:extLst>
              <a:ext uri="{FF2B5EF4-FFF2-40B4-BE49-F238E27FC236}">
                <a16:creationId xmlns:a16="http://schemas.microsoft.com/office/drawing/2014/main" id="{72CC58B9-47AF-B574-EC01-377F319AAE44}"/>
              </a:ext>
            </a:extLst>
          </p:cNvPr>
          <p:cNvSpPr>
            <a:spLocks noGrp="1"/>
          </p:cNvSpPr>
          <p:nvPr>
            <p:ph type="sldNum" sz="quarter" idx="12"/>
          </p:nvPr>
        </p:nvSpPr>
        <p:spPr/>
        <p:txBody>
          <a:bodyPr/>
          <a:lstStyle/>
          <a:p>
            <a:fld id="{9B859509-BFEE-CA40-84A0-0163C85EF061}" type="slidenum">
              <a:rPr lang="en-US" smtClean="0"/>
              <a:t>18</a:t>
            </a:fld>
            <a:endParaRPr lang="en-US"/>
          </a:p>
        </p:txBody>
      </p:sp>
    </p:spTree>
    <p:extLst>
      <p:ext uri="{BB962C8B-B14F-4D97-AF65-F5344CB8AC3E}">
        <p14:creationId xmlns:p14="http://schemas.microsoft.com/office/powerpoint/2010/main" val="68816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of network formation </a:t>
            </a:r>
          </a:p>
        </p:txBody>
      </p:sp>
      <p:sp>
        <p:nvSpPr>
          <p:cNvPr id="3" name="Content Placeholder 2"/>
          <p:cNvSpPr>
            <a:spLocks noGrp="1"/>
          </p:cNvSpPr>
          <p:nvPr>
            <p:ph idx="1"/>
          </p:nvPr>
        </p:nvSpPr>
        <p:spPr>
          <a:xfrm>
            <a:off x="628649" y="1825625"/>
            <a:ext cx="8086725" cy="4351338"/>
          </a:xfrm>
        </p:spPr>
        <p:txBody>
          <a:bodyPr/>
          <a:lstStyle/>
          <a:p>
            <a:r>
              <a:rPr lang="en-US" dirty="0"/>
              <a:t>Erdős–Rényi model (ER random networks)</a:t>
            </a:r>
          </a:p>
          <a:p>
            <a:r>
              <a:rPr lang="en-US" dirty="0" err="1"/>
              <a:t>Barabási</a:t>
            </a:r>
            <a:r>
              <a:rPr lang="en-US" dirty="0"/>
              <a:t>–Albert model (scale-free networks)</a:t>
            </a:r>
          </a:p>
          <a:p>
            <a:r>
              <a:rPr lang="en-US" dirty="0"/>
              <a:t>Watts–</a:t>
            </a:r>
            <a:r>
              <a:rPr lang="en-US" dirty="0" err="1"/>
              <a:t>Strogatz</a:t>
            </a:r>
            <a:r>
              <a:rPr lang="en-US" dirty="0"/>
              <a:t> model (small-world networks)</a:t>
            </a:r>
          </a:p>
          <a:p>
            <a:r>
              <a:rPr lang="en-US" dirty="0"/>
              <a:t>Many others</a:t>
            </a:r>
            <a:r>
              <a:rPr lang="is-IS" dirty="0"/>
              <a:t>…</a:t>
            </a:r>
            <a:endParaRPr lang="en-US" dirty="0"/>
          </a:p>
          <a:p>
            <a:endParaRPr lang="en-US" dirty="0"/>
          </a:p>
          <a:p>
            <a:pPr marL="0" indent="0">
              <a:buNone/>
            </a:pPr>
            <a:r>
              <a:rPr lang="en-US" dirty="0">
                <a:solidFill>
                  <a:srgbClr val="C00000"/>
                </a:solidFill>
              </a:rPr>
              <a:t>These network generation models help us understand how the real-world networks come into current shape.</a:t>
            </a:r>
          </a:p>
        </p:txBody>
      </p:sp>
      <p:sp>
        <p:nvSpPr>
          <p:cNvPr id="4" name="Slide Number Placeholder 3"/>
          <p:cNvSpPr>
            <a:spLocks noGrp="1"/>
          </p:cNvSpPr>
          <p:nvPr>
            <p:ph type="sldNum" sz="quarter" idx="12"/>
          </p:nvPr>
        </p:nvSpPr>
        <p:spPr/>
        <p:txBody>
          <a:bodyPr/>
          <a:lstStyle/>
          <a:p>
            <a:fld id="{9B859509-BFEE-CA40-84A0-0163C85EF061}" type="slidenum">
              <a:rPr lang="en-US" smtClean="0"/>
              <a:t>19</a:t>
            </a:fld>
            <a:endParaRPr lang="en-US"/>
          </a:p>
        </p:txBody>
      </p:sp>
    </p:spTree>
    <p:extLst>
      <p:ext uri="{BB962C8B-B14F-4D97-AF65-F5344CB8AC3E}">
        <p14:creationId xmlns:p14="http://schemas.microsoft.com/office/powerpoint/2010/main" val="291163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5828-808A-8A8D-8465-A5AE798C2204}"/>
              </a:ext>
            </a:extLst>
          </p:cNvPr>
          <p:cNvSpPr>
            <a:spLocks noGrp="1"/>
          </p:cNvSpPr>
          <p:nvPr>
            <p:ph type="title"/>
          </p:nvPr>
        </p:nvSpPr>
        <p:spPr>
          <a:xfrm>
            <a:off x="535345" y="365126"/>
            <a:ext cx="7886700" cy="1325563"/>
          </a:xfrm>
        </p:spPr>
        <p:txBody>
          <a:bodyPr>
            <a:normAutofit/>
          </a:bodyPr>
          <a:lstStyle/>
          <a:p>
            <a:r>
              <a:rPr lang="en-US" sz="4000" dirty="0"/>
              <a:t>Topics for this week</a:t>
            </a:r>
          </a:p>
        </p:txBody>
      </p:sp>
      <p:sp>
        <p:nvSpPr>
          <p:cNvPr id="3" name="Content Placeholder 2">
            <a:extLst>
              <a:ext uri="{FF2B5EF4-FFF2-40B4-BE49-F238E27FC236}">
                <a16:creationId xmlns:a16="http://schemas.microsoft.com/office/drawing/2014/main" id="{F0BE1627-25A0-17BA-95F0-DC1B030A6F0D}"/>
              </a:ext>
            </a:extLst>
          </p:cNvPr>
          <p:cNvSpPr>
            <a:spLocks noGrp="1"/>
          </p:cNvSpPr>
          <p:nvPr>
            <p:ph idx="1"/>
          </p:nvPr>
        </p:nvSpPr>
        <p:spPr>
          <a:xfrm>
            <a:off x="628650" y="1690688"/>
            <a:ext cx="8515350" cy="4538661"/>
          </a:xfrm>
        </p:spPr>
        <p:txBody>
          <a:bodyPr>
            <a:normAutofit fontScale="85000" lnSpcReduction="20000"/>
          </a:bodyPr>
          <a:lstStyle/>
          <a:p>
            <a:pPr>
              <a:buFont typeface="Arial" panose="020B0604020202020204" pitchFamily="34" charset="0"/>
              <a:buChar char="•"/>
            </a:pPr>
            <a:r>
              <a:rPr lang="en-US" altLang="zh-CN" dirty="0"/>
              <a:t>Network Science</a:t>
            </a:r>
          </a:p>
          <a:p>
            <a:pPr lvl="1"/>
            <a:r>
              <a:rPr lang="en-US" altLang="zh-CN" dirty="0"/>
              <a:t>Background</a:t>
            </a:r>
          </a:p>
          <a:p>
            <a:r>
              <a:rPr lang="en-US" altLang="zh-CN" dirty="0"/>
              <a:t>Characteristics of Social Networks</a:t>
            </a:r>
          </a:p>
          <a:p>
            <a:pPr lvl="1"/>
            <a:r>
              <a:rPr lang="en-US" altLang="zh-CN" dirty="0"/>
              <a:t>Short average distance</a:t>
            </a:r>
          </a:p>
          <a:p>
            <a:pPr lvl="1"/>
            <a:r>
              <a:rPr lang="en-US" altLang="zh-CN" dirty="0"/>
              <a:t>High clustering coefficient</a:t>
            </a:r>
          </a:p>
          <a:p>
            <a:pPr lvl="1"/>
            <a:r>
              <a:rPr lang="en-US" altLang="zh-CN" dirty="0"/>
              <a:t>Power-law degree distribution</a:t>
            </a:r>
          </a:p>
          <a:p>
            <a:pPr lvl="1"/>
            <a:r>
              <a:rPr lang="en-US" altLang="zh-CN" dirty="0"/>
              <a:t>Social influence/hubs</a:t>
            </a:r>
          </a:p>
          <a:p>
            <a:pPr lvl="1"/>
            <a:r>
              <a:rPr lang="en-US" altLang="zh-CN" dirty="0"/>
              <a:t>Strong and weak ties</a:t>
            </a:r>
          </a:p>
          <a:p>
            <a:pPr lvl="1"/>
            <a:r>
              <a:rPr lang="en-US" altLang="zh-CN" dirty="0"/>
              <a:t>Community structure</a:t>
            </a:r>
          </a:p>
          <a:p>
            <a:r>
              <a:rPr lang="en-US" altLang="zh-CN" dirty="0"/>
              <a:t>Applications</a:t>
            </a:r>
          </a:p>
          <a:p>
            <a:pPr lvl="1"/>
            <a:r>
              <a:rPr lang="en-US" altLang="zh-CN" dirty="0"/>
              <a:t>Community detection</a:t>
            </a:r>
          </a:p>
          <a:p>
            <a:pPr lvl="1"/>
            <a:r>
              <a:rPr lang="en-US" altLang="zh-CN" dirty="0"/>
              <a:t>Cascade prediction</a:t>
            </a:r>
          </a:p>
          <a:p>
            <a:pPr lvl="1"/>
            <a:r>
              <a:rPr lang="en-US" altLang="zh-CN" dirty="0"/>
              <a:t>Information diffusion</a:t>
            </a:r>
          </a:p>
          <a:p>
            <a:pPr lvl="1"/>
            <a:r>
              <a:rPr lang="en-US" altLang="zh-CN" dirty="0"/>
              <a:t>Network visualization</a:t>
            </a:r>
          </a:p>
        </p:txBody>
      </p:sp>
      <p:sp>
        <p:nvSpPr>
          <p:cNvPr id="4" name="Slide Number Placeholder 3">
            <a:extLst>
              <a:ext uri="{FF2B5EF4-FFF2-40B4-BE49-F238E27FC236}">
                <a16:creationId xmlns:a16="http://schemas.microsoft.com/office/drawing/2014/main" id="{19F408CF-96E7-9C9E-9ECD-5316EB4F2FC8}"/>
              </a:ext>
            </a:extLst>
          </p:cNvPr>
          <p:cNvSpPr>
            <a:spLocks noGrp="1"/>
          </p:cNvSpPr>
          <p:nvPr>
            <p:ph type="sldNum" sz="quarter" idx="12"/>
          </p:nvPr>
        </p:nvSpPr>
        <p:spPr/>
        <p:txBody>
          <a:bodyPr/>
          <a:lstStyle/>
          <a:p>
            <a:fld id="{6DCFA791-3060-7643-8677-86D470F57523}" type="slidenum">
              <a:rPr lang="en-US" smtClean="0"/>
              <a:pPr/>
              <a:t>2</a:t>
            </a:fld>
            <a:endParaRPr lang="en-US"/>
          </a:p>
        </p:txBody>
      </p:sp>
    </p:spTree>
    <p:extLst>
      <p:ext uri="{BB962C8B-B14F-4D97-AF65-F5344CB8AC3E}">
        <p14:creationId xmlns:p14="http://schemas.microsoft.com/office/powerpoint/2010/main" val="3138260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10540" y="354330"/>
            <a:ext cx="7772400" cy="1143000"/>
          </a:xfrm>
        </p:spPr>
        <p:txBody>
          <a:bodyPr/>
          <a:lstStyle/>
          <a:p>
            <a:r>
              <a:rPr lang="en-US" altLang="en-US" b="0" dirty="0"/>
              <a:t>Random </a:t>
            </a:r>
            <a:r>
              <a:rPr lang="en-US" altLang="en-US" dirty="0"/>
              <a:t>g</a:t>
            </a:r>
            <a:r>
              <a:rPr lang="en-US" altLang="en-US" b="0" dirty="0"/>
              <a:t>raph (ER model)</a:t>
            </a:r>
          </a:p>
        </p:txBody>
      </p:sp>
      <p:sp>
        <p:nvSpPr>
          <p:cNvPr id="208899" name="Rectangle 3"/>
          <p:cNvSpPr>
            <a:spLocks noGrp="1" noChangeArrowheads="1"/>
          </p:cNvSpPr>
          <p:nvPr>
            <p:ph type="body" idx="1"/>
          </p:nvPr>
        </p:nvSpPr>
        <p:spPr>
          <a:xfrm>
            <a:off x="587138" y="1607028"/>
            <a:ext cx="4267200" cy="4495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a:lnSpc>
                <a:spcPct val="80000"/>
              </a:lnSpc>
            </a:pPr>
            <a:r>
              <a:rPr lang="en-US" altLang="en-US" sz="2000" i="1" dirty="0"/>
              <a:t>N </a:t>
            </a:r>
            <a:r>
              <a:rPr lang="en-US" altLang="en-US" sz="2000" dirty="0"/>
              <a:t>nodes</a:t>
            </a:r>
          </a:p>
          <a:p>
            <a:pPr>
              <a:lnSpc>
                <a:spcPct val="80000"/>
              </a:lnSpc>
            </a:pPr>
            <a:endParaRPr lang="en-US" altLang="en-US" sz="2000" dirty="0"/>
          </a:p>
          <a:p>
            <a:pPr>
              <a:lnSpc>
                <a:spcPct val="80000"/>
              </a:lnSpc>
            </a:pPr>
            <a:r>
              <a:rPr lang="en-US" altLang="en-US" sz="2000" dirty="0"/>
              <a:t>Each pair of nodes has a probability </a:t>
            </a:r>
            <a:r>
              <a:rPr lang="en-US" altLang="en-US" sz="2000" i="1" dirty="0"/>
              <a:t>p </a:t>
            </a:r>
            <a:r>
              <a:rPr lang="en-US" altLang="en-US" sz="2000" dirty="0"/>
              <a:t>of being connected</a:t>
            </a:r>
          </a:p>
          <a:p>
            <a:pPr>
              <a:lnSpc>
                <a:spcPct val="80000"/>
              </a:lnSpc>
            </a:pPr>
            <a:endParaRPr lang="en-US" altLang="en-US" sz="2000" dirty="0"/>
          </a:p>
          <a:p>
            <a:pPr>
              <a:lnSpc>
                <a:spcPct val="80000"/>
              </a:lnSpc>
            </a:pPr>
            <a:r>
              <a:rPr lang="en-US" altLang="en-US" sz="2000" dirty="0"/>
              <a:t>Average degree, </a:t>
            </a:r>
            <a:r>
              <a:rPr lang="en-US" altLang="en-US" sz="2000" i="1" dirty="0"/>
              <a:t>k = </a:t>
            </a:r>
            <a:r>
              <a:rPr lang="en-US" altLang="en-US" sz="2000" i="1" dirty="0" err="1"/>
              <a:t>pN</a:t>
            </a:r>
            <a:r>
              <a:rPr lang="en-US" altLang="en-US" sz="2000" i="1" dirty="0"/>
              <a:t>(N-1)/N </a:t>
            </a:r>
            <a:r>
              <a:rPr lang="en-US" altLang="en-US" sz="2000" dirty="0"/>
              <a:t>≈ </a:t>
            </a:r>
            <a:r>
              <a:rPr lang="en-US" altLang="en-US" sz="2000" i="1" dirty="0" err="1"/>
              <a:t>pN</a:t>
            </a:r>
            <a:endParaRPr lang="en-US" altLang="en-US" sz="2000" i="1" dirty="0"/>
          </a:p>
          <a:p>
            <a:pPr>
              <a:lnSpc>
                <a:spcPct val="80000"/>
              </a:lnSpc>
            </a:pPr>
            <a:endParaRPr lang="en-US" altLang="en-US" sz="2000" i="1" dirty="0"/>
          </a:p>
          <a:p>
            <a:pPr marL="0" indent="0">
              <a:lnSpc>
                <a:spcPct val="80000"/>
              </a:lnSpc>
              <a:buNone/>
            </a:pPr>
            <a:r>
              <a:rPr lang="en-US" altLang="en-US" sz="2000" i="1" dirty="0">
                <a:solidFill>
                  <a:srgbClr val="0078B9"/>
                </a:solidFill>
              </a:rPr>
              <a:t>The network undergoes a phase transition in connectivity when the average degree reaches 1.</a:t>
            </a:r>
          </a:p>
          <a:p>
            <a:pPr marL="0" indent="0">
              <a:lnSpc>
                <a:spcPct val="80000"/>
              </a:lnSpc>
              <a:buNone/>
            </a:pPr>
            <a:endParaRPr lang="en-US" altLang="en-US" sz="2000" i="1" dirty="0"/>
          </a:p>
          <a:p>
            <a:pPr marL="0" indent="0">
              <a:lnSpc>
                <a:spcPct val="80000"/>
              </a:lnSpc>
              <a:buNone/>
            </a:pPr>
            <a:r>
              <a:rPr lang="en-US" altLang="en-US" sz="2000" i="1" dirty="0"/>
              <a:t>When k &lt; 1, it is almost disconnected.</a:t>
            </a:r>
          </a:p>
        </p:txBody>
      </p:sp>
      <p:sp>
        <p:nvSpPr>
          <p:cNvPr id="208900" name="Text Box 4"/>
          <p:cNvSpPr txBox="1">
            <a:spLocks noChangeArrowheads="1"/>
          </p:cNvSpPr>
          <p:nvPr/>
        </p:nvSpPr>
        <p:spPr bwMode="auto">
          <a:xfrm>
            <a:off x="4799321" y="6225255"/>
            <a:ext cx="24288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err="1">
                <a:latin typeface="LM Sans 12" panose="00000500000000000000" pitchFamily="50" charset="0"/>
              </a:rPr>
              <a:t>Erdős</a:t>
            </a:r>
            <a:r>
              <a:rPr lang="en-US" altLang="en-US" dirty="0">
                <a:latin typeface="LM Sans 12" panose="00000500000000000000" pitchFamily="50" charset="0"/>
              </a:rPr>
              <a:t> and </a:t>
            </a:r>
            <a:r>
              <a:rPr lang="en-US" altLang="en-US" dirty="0" err="1">
                <a:latin typeface="LM Sans 12" panose="00000500000000000000" pitchFamily="50" charset="0"/>
              </a:rPr>
              <a:t>Renyi</a:t>
            </a:r>
            <a:r>
              <a:rPr lang="en-US" altLang="en-US" dirty="0">
                <a:latin typeface="LM Sans 12" panose="00000500000000000000" pitchFamily="50" charset="0"/>
              </a:rPr>
              <a:t> (1959)</a:t>
            </a:r>
          </a:p>
        </p:txBody>
      </p:sp>
      <p:grpSp>
        <p:nvGrpSpPr>
          <p:cNvPr id="4" name="Group 3">
            <a:extLst>
              <a:ext uri="{FF2B5EF4-FFF2-40B4-BE49-F238E27FC236}">
                <a16:creationId xmlns:a16="http://schemas.microsoft.com/office/drawing/2014/main" id="{409674B6-1C80-C724-436F-5DDB0B6A6BAB}"/>
              </a:ext>
            </a:extLst>
          </p:cNvPr>
          <p:cNvGrpSpPr/>
          <p:nvPr/>
        </p:nvGrpSpPr>
        <p:grpSpPr>
          <a:xfrm>
            <a:off x="5035175" y="838200"/>
            <a:ext cx="3727825" cy="1676400"/>
            <a:chOff x="5035175" y="838200"/>
            <a:chExt cx="3727825" cy="1676400"/>
          </a:xfrm>
        </p:grpSpPr>
        <p:grpSp>
          <p:nvGrpSpPr>
            <p:cNvPr id="208901" name="Group 5"/>
            <p:cNvGrpSpPr>
              <a:grpSpLocks/>
            </p:cNvGrpSpPr>
            <p:nvPr/>
          </p:nvGrpSpPr>
          <p:grpSpPr bwMode="auto">
            <a:xfrm>
              <a:off x="7086600" y="838200"/>
              <a:ext cx="1676400" cy="1676400"/>
              <a:chOff x="3072" y="1248"/>
              <a:chExt cx="2304" cy="2304"/>
            </a:xfrm>
          </p:grpSpPr>
          <p:sp>
            <p:nvSpPr>
              <p:cNvPr id="208902" name="Oval 6"/>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03" name="Oval 7"/>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nvGrpSpPr>
              <p:cNvPr id="208904" name="Group 8"/>
              <p:cNvGrpSpPr>
                <a:grpSpLocks/>
              </p:cNvGrpSpPr>
              <p:nvPr/>
            </p:nvGrpSpPr>
            <p:grpSpPr bwMode="auto">
              <a:xfrm rot="5400000">
                <a:off x="4176" y="1248"/>
                <a:ext cx="96" cy="2304"/>
                <a:chOff x="4032" y="1344"/>
                <a:chExt cx="96" cy="2304"/>
              </a:xfrm>
            </p:grpSpPr>
            <p:sp>
              <p:nvSpPr>
                <p:cNvPr id="208905" name="Oval 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06" name="Oval 1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07" name="Group 11"/>
              <p:cNvGrpSpPr>
                <a:grpSpLocks/>
              </p:cNvGrpSpPr>
              <p:nvPr/>
            </p:nvGrpSpPr>
            <p:grpSpPr bwMode="auto">
              <a:xfrm rot="7200000">
                <a:off x="4176" y="1248"/>
                <a:ext cx="96" cy="2304"/>
                <a:chOff x="4032" y="1344"/>
                <a:chExt cx="96" cy="2304"/>
              </a:xfrm>
            </p:grpSpPr>
            <p:sp>
              <p:nvSpPr>
                <p:cNvPr id="208908" name="Oval 1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09" name="Oval 1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10" name="Group 14"/>
              <p:cNvGrpSpPr>
                <a:grpSpLocks/>
              </p:cNvGrpSpPr>
              <p:nvPr/>
            </p:nvGrpSpPr>
            <p:grpSpPr bwMode="auto">
              <a:xfrm rot="3600000">
                <a:off x="4176" y="1248"/>
                <a:ext cx="96" cy="2304"/>
                <a:chOff x="4032" y="1344"/>
                <a:chExt cx="96" cy="2304"/>
              </a:xfrm>
            </p:grpSpPr>
            <p:sp>
              <p:nvSpPr>
                <p:cNvPr id="208911" name="Oval 1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12" name="Oval 1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13" name="Group 17"/>
              <p:cNvGrpSpPr>
                <a:grpSpLocks/>
              </p:cNvGrpSpPr>
              <p:nvPr/>
            </p:nvGrpSpPr>
            <p:grpSpPr bwMode="auto">
              <a:xfrm rot="1800000">
                <a:off x="4176" y="1248"/>
                <a:ext cx="96" cy="2304"/>
                <a:chOff x="4032" y="1344"/>
                <a:chExt cx="96" cy="2304"/>
              </a:xfrm>
            </p:grpSpPr>
            <p:sp>
              <p:nvSpPr>
                <p:cNvPr id="208914" name="Oval 1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15" name="Oval 1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16" name="Group 20"/>
              <p:cNvGrpSpPr>
                <a:grpSpLocks/>
              </p:cNvGrpSpPr>
              <p:nvPr/>
            </p:nvGrpSpPr>
            <p:grpSpPr bwMode="auto">
              <a:xfrm rot="9000000">
                <a:off x="4176" y="1248"/>
                <a:ext cx="96" cy="2304"/>
                <a:chOff x="4032" y="1344"/>
                <a:chExt cx="96" cy="2304"/>
              </a:xfrm>
            </p:grpSpPr>
            <p:sp>
              <p:nvSpPr>
                <p:cNvPr id="208917" name="Oval 2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18" name="Oval 2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sp>
          <p:nvSpPr>
            <p:cNvPr id="209049" name="Text Box 153"/>
            <p:cNvSpPr txBox="1">
              <a:spLocks noChangeArrowheads="1"/>
            </p:cNvSpPr>
            <p:nvPr/>
          </p:nvSpPr>
          <p:spPr bwMode="auto">
            <a:xfrm>
              <a:off x="5035175" y="1473200"/>
              <a:ext cx="16802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1" hangingPunct="1"/>
              <a:r>
                <a:rPr lang="en-US" altLang="en-US" i="1" dirty="0">
                  <a:latin typeface="LM Sans 12" panose="00000500000000000000" pitchFamily="50" charset="0"/>
                </a:rPr>
                <a:t>p</a:t>
              </a:r>
              <a:r>
                <a:rPr lang="en-US" altLang="en-US" dirty="0">
                  <a:latin typeface="LM Sans 12" panose="00000500000000000000" pitchFamily="50" charset="0"/>
                </a:rPr>
                <a:t> = 0.0 ; </a:t>
              </a:r>
              <a:r>
                <a:rPr lang="en-US" altLang="en-US" i="1" dirty="0">
                  <a:latin typeface="LM Sans 12" panose="00000500000000000000" pitchFamily="50" charset="0"/>
                </a:rPr>
                <a:t>k</a:t>
              </a:r>
              <a:r>
                <a:rPr lang="en-US" altLang="en-US" dirty="0">
                  <a:latin typeface="LM Sans 12" panose="00000500000000000000" pitchFamily="50" charset="0"/>
                </a:rPr>
                <a:t> = 0</a:t>
              </a:r>
            </a:p>
          </p:txBody>
        </p:sp>
        <p:sp>
          <p:nvSpPr>
            <p:cNvPr id="209050" name="Text Box 154"/>
            <p:cNvSpPr txBox="1">
              <a:spLocks noChangeArrowheads="1"/>
            </p:cNvSpPr>
            <p:nvPr/>
          </p:nvSpPr>
          <p:spPr bwMode="auto">
            <a:xfrm>
              <a:off x="7549385" y="1448000"/>
              <a:ext cx="8980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i="1" dirty="0">
                  <a:latin typeface="LM Sans 12" panose="00000500000000000000" pitchFamily="50" charset="0"/>
                </a:rPr>
                <a:t>N</a:t>
              </a:r>
              <a:r>
                <a:rPr lang="en-US" altLang="en-US" dirty="0">
                  <a:latin typeface="LM Sans 12" panose="00000500000000000000" pitchFamily="50" charset="0"/>
                </a:rPr>
                <a:t> = 12</a:t>
              </a:r>
            </a:p>
          </p:txBody>
        </p:sp>
      </p:grpSp>
      <p:grpSp>
        <p:nvGrpSpPr>
          <p:cNvPr id="5" name="Group 4">
            <a:extLst>
              <a:ext uri="{FF2B5EF4-FFF2-40B4-BE49-F238E27FC236}">
                <a16:creationId xmlns:a16="http://schemas.microsoft.com/office/drawing/2014/main" id="{CAB96523-5346-C35F-0953-E64F4B943178}"/>
              </a:ext>
            </a:extLst>
          </p:cNvPr>
          <p:cNvGrpSpPr/>
          <p:nvPr/>
        </p:nvGrpSpPr>
        <p:grpSpPr>
          <a:xfrm>
            <a:off x="5043282" y="2795588"/>
            <a:ext cx="3722893" cy="1895475"/>
            <a:chOff x="5043282" y="2795588"/>
            <a:chExt cx="3722893" cy="1895475"/>
          </a:xfrm>
        </p:grpSpPr>
        <p:grpSp>
          <p:nvGrpSpPr>
            <p:cNvPr id="208919" name="Group 23"/>
            <p:cNvGrpSpPr>
              <a:grpSpLocks/>
            </p:cNvGrpSpPr>
            <p:nvPr/>
          </p:nvGrpSpPr>
          <p:grpSpPr bwMode="auto">
            <a:xfrm>
              <a:off x="7086600" y="2795588"/>
              <a:ext cx="1679575" cy="1895475"/>
              <a:chOff x="3072" y="1110"/>
              <a:chExt cx="2304" cy="2600"/>
            </a:xfrm>
          </p:grpSpPr>
          <p:sp>
            <p:nvSpPr>
              <p:cNvPr id="208920" name="Line 24"/>
              <p:cNvSpPr>
                <a:spLocks noChangeShapeType="1"/>
              </p:cNvSpPr>
              <p:nvPr/>
            </p:nvSpPr>
            <p:spPr bwMode="auto">
              <a:xfrm rot="-1800000">
                <a:off x="422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1" name="Line 25"/>
              <p:cNvSpPr>
                <a:spLocks noChangeShapeType="1"/>
              </p:cNvSpPr>
              <p:nvPr/>
            </p:nvSpPr>
            <p:spPr bwMode="auto">
              <a:xfrm rot="16200000" flipV="1">
                <a:off x="3480" y="2038"/>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2" name="Line 26"/>
              <p:cNvSpPr>
                <a:spLocks noChangeShapeType="1"/>
              </p:cNvSpPr>
              <p:nvPr/>
            </p:nvSpPr>
            <p:spPr bwMode="auto">
              <a:xfrm rot="14398529" flipV="1">
                <a:off x="3185" y="308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3" name="Line 27"/>
              <p:cNvSpPr>
                <a:spLocks noChangeShapeType="1"/>
              </p:cNvSpPr>
              <p:nvPr/>
            </p:nvSpPr>
            <p:spPr bwMode="auto">
              <a:xfrm rot="14398529" flipV="1">
                <a:off x="3255" y="296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4" name="Line 28"/>
              <p:cNvSpPr>
                <a:spLocks noChangeShapeType="1"/>
              </p:cNvSpPr>
              <p:nvPr/>
            </p:nvSpPr>
            <p:spPr bwMode="auto">
              <a:xfrm rot="12499427" flipV="1">
                <a:off x="3697" y="3368"/>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5" name="Line 29"/>
              <p:cNvSpPr>
                <a:spLocks noChangeShapeType="1"/>
              </p:cNvSpPr>
              <p:nvPr/>
            </p:nvSpPr>
            <p:spPr bwMode="auto">
              <a:xfrm rot="12499427" flipV="1">
                <a:off x="4146"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6" name="Line 30"/>
              <p:cNvSpPr>
                <a:spLocks noChangeShapeType="1"/>
              </p:cNvSpPr>
              <p:nvPr/>
            </p:nvSpPr>
            <p:spPr bwMode="auto">
              <a:xfrm rot="5400000" flipV="1">
                <a:off x="4968" y="204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7" name="Line 31"/>
              <p:cNvSpPr>
                <a:spLocks noChangeShapeType="1"/>
              </p:cNvSpPr>
              <p:nvPr/>
            </p:nvSpPr>
            <p:spPr bwMode="auto">
              <a:xfrm rot="5400000" flipV="1">
                <a:off x="4584" y="1662"/>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8" name="Line 32"/>
              <p:cNvSpPr>
                <a:spLocks noChangeShapeType="1"/>
              </p:cNvSpPr>
              <p:nvPr/>
            </p:nvSpPr>
            <p:spPr bwMode="auto">
              <a:xfrm rot="5400000" flipV="1">
                <a:off x="4224" y="1302"/>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29" name="Line 33"/>
              <p:cNvSpPr>
                <a:spLocks noChangeShapeType="1"/>
              </p:cNvSpPr>
              <p:nvPr/>
            </p:nvSpPr>
            <p:spPr bwMode="auto">
              <a:xfrm rot="3598529" flipV="1">
                <a:off x="3912" y="1125"/>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30" name="Line 34"/>
              <p:cNvSpPr>
                <a:spLocks noChangeShapeType="1"/>
              </p:cNvSpPr>
              <p:nvPr/>
            </p:nvSpPr>
            <p:spPr bwMode="auto">
              <a:xfrm rot="1699427" flipV="1">
                <a:off x="4175" y="1293"/>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31" name="Line 35"/>
              <p:cNvSpPr>
                <a:spLocks noChangeShapeType="1"/>
              </p:cNvSpPr>
              <p:nvPr/>
            </p:nvSpPr>
            <p:spPr bwMode="auto">
              <a:xfrm rot="1699427" flipV="1">
                <a:off x="3451" y="1110"/>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32" name="Oval 36"/>
              <p:cNvSpPr>
                <a:spLocks noChangeArrowheads="1"/>
              </p:cNvSpPr>
              <p:nvPr/>
            </p:nvSpPr>
            <p:spPr bwMode="auto">
              <a:xfrm>
                <a:off x="417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33" name="Oval 37"/>
              <p:cNvSpPr>
                <a:spLocks noChangeArrowheads="1"/>
              </p:cNvSpPr>
              <p:nvPr/>
            </p:nvSpPr>
            <p:spPr bwMode="auto">
              <a:xfrm>
                <a:off x="417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nvGrpSpPr>
              <p:cNvPr id="208934" name="Group 38"/>
              <p:cNvGrpSpPr>
                <a:grpSpLocks/>
              </p:cNvGrpSpPr>
              <p:nvPr/>
            </p:nvGrpSpPr>
            <p:grpSpPr bwMode="auto">
              <a:xfrm rot="5400000">
                <a:off x="4176" y="1248"/>
                <a:ext cx="96" cy="2304"/>
                <a:chOff x="4032" y="1344"/>
                <a:chExt cx="96" cy="2304"/>
              </a:xfrm>
            </p:grpSpPr>
            <p:sp>
              <p:nvSpPr>
                <p:cNvPr id="208935" name="Oval 3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36" name="Oval 4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37" name="Group 41"/>
              <p:cNvGrpSpPr>
                <a:grpSpLocks/>
              </p:cNvGrpSpPr>
              <p:nvPr/>
            </p:nvGrpSpPr>
            <p:grpSpPr bwMode="auto">
              <a:xfrm rot="7200000">
                <a:off x="4176" y="1248"/>
                <a:ext cx="96" cy="2304"/>
                <a:chOff x="4032" y="1344"/>
                <a:chExt cx="96" cy="2304"/>
              </a:xfrm>
            </p:grpSpPr>
            <p:sp>
              <p:nvSpPr>
                <p:cNvPr id="208938" name="Oval 4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39" name="Oval 4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40" name="Group 44"/>
              <p:cNvGrpSpPr>
                <a:grpSpLocks/>
              </p:cNvGrpSpPr>
              <p:nvPr/>
            </p:nvGrpSpPr>
            <p:grpSpPr bwMode="auto">
              <a:xfrm rot="3600000">
                <a:off x="4176" y="1248"/>
                <a:ext cx="96" cy="2304"/>
                <a:chOff x="4032" y="1344"/>
                <a:chExt cx="96" cy="2304"/>
              </a:xfrm>
            </p:grpSpPr>
            <p:sp>
              <p:nvSpPr>
                <p:cNvPr id="208941" name="Oval 4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42" name="Oval 4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43" name="Group 47"/>
              <p:cNvGrpSpPr>
                <a:grpSpLocks/>
              </p:cNvGrpSpPr>
              <p:nvPr/>
            </p:nvGrpSpPr>
            <p:grpSpPr bwMode="auto">
              <a:xfrm rot="1800000">
                <a:off x="4176" y="1248"/>
                <a:ext cx="96" cy="2304"/>
                <a:chOff x="4032" y="1344"/>
                <a:chExt cx="96" cy="2304"/>
              </a:xfrm>
            </p:grpSpPr>
            <p:sp>
              <p:nvSpPr>
                <p:cNvPr id="208944" name="Oval 4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45" name="Oval 4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8946" name="Group 50"/>
              <p:cNvGrpSpPr>
                <a:grpSpLocks/>
              </p:cNvGrpSpPr>
              <p:nvPr/>
            </p:nvGrpSpPr>
            <p:grpSpPr bwMode="auto">
              <a:xfrm rot="9000000">
                <a:off x="4176" y="1248"/>
                <a:ext cx="96" cy="2304"/>
                <a:chOff x="4032" y="1344"/>
                <a:chExt cx="96" cy="2304"/>
              </a:xfrm>
            </p:grpSpPr>
            <p:sp>
              <p:nvSpPr>
                <p:cNvPr id="208947" name="Oval 5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8948" name="Oval 5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sp>
          <p:nvSpPr>
            <p:cNvPr id="209051" name="Text Box 155"/>
            <p:cNvSpPr txBox="1">
              <a:spLocks noChangeArrowheads="1"/>
            </p:cNvSpPr>
            <p:nvPr/>
          </p:nvSpPr>
          <p:spPr bwMode="auto">
            <a:xfrm>
              <a:off x="5043282" y="3540125"/>
              <a:ext cx="17940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1" hangingPunct="1"/>
              <a:r>
                <a:rPr lang="en-US" altLang="en-US" i="1" dirty="0">
                  <a:latin typeface="LM Sans 12" panose="00000500000000000000" pitchFamily="50" charset="0"/>
                </a:rPr>
                <a:t>p</a:t>
              </a:r>
              <a:r>
                <a:rPr lang="en-US" altLang="en-US" dirty="0">
                  <a:latin typeface="LM Sans 12" panose="00000500000000000000" pitchFamily="50" charset="0"/>
                </a:rPr>
                <a:t> = 0.09 ; </a:t>
              </a:r>
              <a:r>
                <a:rPr lang="en-US" altLang="en-US" i="1" dirty="0">
                  <a:latin typeface="LM Sans 12" panose="00000500000000000000" pitchFamily="50" charset="0"/>
                </a:rPr>
                <a:t>k</a:t>
              </a:r>
              <a:r>
                <a:rPr lang="en-US" altLang="en-US" dirty="0">
                  <a:latin typeface="LM Sans 12" panose="00000500000000000000" pitchFamily="50" charset="0"/>
                </a:rPr>
                <a:t> = 1</a:t>
              </a:r>
            </a:p>
          </p:txBody>
        </p:sp>
      </p:grpSp>
      <p:grpSp>
        <p:nvGrpSpPr>
          <p:cNvPr id="6" name="Group 5">
            <a:extLst>
              <a:ext uri="{FF2B5EF4-FFF2-40B4-BE49-F238E27FC236}">
                <a16:creationId xmlns:a16="http://schemas.microsoft.com/office/drawing/2014/main" id="{791B74EC-289C-B049-23EE-9F8B515C32F2}"/>
              </a:ext>
            </a:extLst>
          </p:cNvPr>
          <p:cNvGrpSpPr/>
          <p:nvPr/>
        </p:nvGrpSpPr>
        <p:grpSpPr>
          <a:xfrm>
            <a:off x="5293350" y="4800600"/>
            <a:ext cx="3579188" cy="1895475"/>
            <a:chOff x="5293350" y="4800600"/>
            <a:chExt cx="3579188" cy="1895475"/>
          </a:xfrm>
        </p:grpSpPr>
        <p:grpSp>
          <p:nvGrpSpPr>
            <p:cNvPr id="208949" name="Group 53"/>
            <p:cNvGrpSpPr>
              <a:grpSpLocks/>
            </p:cNvGrpSpPr>
            <p:nvPr/>
          </p:nvGrpSpPr>
          <p:grpSpPr bwMode="auto">
            <a:xfrm>
              <a:off x="6967538" y="4800600"/>
              <a:ext cx="1905000" cy="1895475"/>
              <a:chOff x="2688" y="1110"/>
              <a:chExt cx="2598" cy="2586"/>
            </a:xfrm>
          </p:grpSpPr>
          <p:sp>
            <p:nvSpPr>
              <p:cNvPr id="208950" name="Line 54"/>
              <p:cNvSpPr>
                <a:spLocks noChangeShapeType="1"/>
              </p:cNvSpPr>
              <p:nvPr/>
            </p:nvSpPr>
            <p:spPr bwMode="auto">
              <a:xfrm>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1" name="Line 55"/>
              <p:cNvSpPr>
                <a:spLocks noChangeShapeType="1"/>
              </p:cNvSpPr>
              <p:nvPr/>
            </p:nvSpPr>
            <p:spPr bwMode="auto">
              <a:xfrm rot="-1800000">
                <a:off x="3984" y="1296"/>
                <a:ext cx="0"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2" name="Line 56"/>
              <p:cNvSpPr>
                <a:spLocks noChangeShapeType="1"/>
              </p:cNvSpPr>
              <p:nvPr/>
            </p:nvSpPr>
            <p:spPr bwMode="auto">
              <a:xfrm rot="-3600000">
                <a:off x="3984" y="1296"/>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3" name="Line 57"/>
              <p:cNvSpPr>
                <a:spLocks noChangeShapeType="1"/>
              </p:cNvSpPr>
              <p:nvPr/>
            </p:nvSpPr>
            <p:spPr bwMode="auto">
              <a:xfrm rot="-54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4" name="Line 58"/>
              <p:cNvSpPr>
                <a:spLocks noChangeShapeType="1"/>
              </p:cNvSpPr>
              <p:nvPr/>
            </p:nvSpPr>
            <p:spPr bwMode="auto">
              <a:xfrm rot="-72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5" name="Line 59"/>
              <p:cNvSpPr>
                <a:spLocks noChangeShapeType="1"/>
              </p:cNvSpPr>
              <p:nvPr/>
            </p:nvSpPr>
            <p:spPr bwMode="auto">
              <a:xfrm rot="-9000000">
                <a:off x="3983" y="1297"/>
                <a:ext cx="1" cy="2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nvGrpSpPr>
              <p:cNvPr id="208956" name="Group 60"/>
              <p:cNvGrpSpPr>
                <a:grpSpLocks/>
              </p:cNvGrpSpPr>
              <p:nvPr/>
            </p:nvGrpSpPr>
            <p:grpSpPr bwMode="auto">
              <a:xfrm rot="16200000">
                <a:off x="2979" y="1491"/>
                <a:ext cx="2106" cy="2304"/>
                <a:chOff x="2688" y="1296"/>
                <a:chExt cx="2106" cy="2304"/>
              </a:xfrm>
            </p:grpSpPr>
            <p:grpSp>
              <p:nvGrpSpPr>
                <p:cNvPr id="208957" name="Group 61"/>
                <p:cNvGrpSpPr>
                  <a:grpSpLocks/>
                </p:cNvGrpSpPr>
                <p:nvPr/>
              </p:nvGrpSpPr>
              <p:grpSpPr bwMode="auto">
                <a:xfrm>
                  <a:off x="2880" y="1296"/>
                  <a:ext cx="1104" cy="2016"/>
                  <a:chOff x="2880" y="1296"/>
                  <a:chExt cx="1104" cy="2016"/>
                </a:xfrm>
              </p:grpSpPr>
              <p:sp>
                <p:nvSpPr>
                  <p:cNvPr id="208958" name="Line 62"/>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59" name="Line 63"/>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0" name="Line 64"/>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1" name="Line 65"/>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2" name="Line 66"/>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8963" name="Group 67"/>
                <p:cNvGrpSpPr>
                  <a:grpSpLocks/>
                </p:cNvGrpSpPr>
                <p:nvPr/>
              </p:nvGrpSpPr>
              <p:grpSpPr bwMode="auto">
                <a:xfrm rot="-1801471">
                  <a:off x="2910" y="1584"/>
                  <a:ext cx="1104" cy="2016"/>
                  <a:chOff x="2880" y="1296"/>
                  <a:chExt cx="1104" cy="2016"/>
                </a:xfrm>
              </p:grpSpPr>
              <p:sp>
                <p:nvSpPr>
                  <p:cNvPr id="208964" name="Line 68"/>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5" name="Line 69"/>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6" name="Line 70"/>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7" name="Line 71"/>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68" name="Line 72"/>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8969" name="Group 73"/>
                <p:cNvGrpSpPr>
                  <a:grpSpLocks/>
                </p:cNvGrpSpPr>
                <p:nvPr/>
              </p:nvGrpSpPr>
              <p:grpSpPr bwMode="auto">
                <a:xfrm>
                  <a:off x="2688" y="1873"/>
                  <a:ext cx="2106" cy="1300"/>
                  <a:chOff x="2688" y="1873"/>
                  <a:chExt cx="2106" cy="1300"/>
                </a:xfrm>
              </p:grpSpPr>
              <p:sp>
                <p:nvSpPr>
                  <p:cNvPr id="208970" name="Line 74"/>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1" name="Line 75"/>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2" name="Line 76"/>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3" name="Line 77"/>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4" name="Line 78"/>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grpSp>
            <p:nvGrpSpPr>
              <p:cNvPr id="208975" name="Group 79"/>
              <p:cNvGrpSpPr>
                <a:grpSpLocks/>
              </p:cNvGrpSpPr>
              <p:nvPr/>
            </p:nvGrpSpPr>
            <p:grpSpPr bwMode="auto">
              <a:xfrm rot="10800000">
                <a:off x="3180" y="1188"/>
                <a:ext cx="2106" cy="2304"/>
                <a:chOff x="2688" y="1296"/>
                <a:chExt cx="2106" cy="2304"/>
              </a:xfrm>
            </p:grpSpPr>
            <p:grpSp>
              <p:nvGrpSpPr>
                <p:cNvPr id="208976" name="Group 80"/>
                <p:cNvGrpSpPr>
                  <a:grpSpLocks/>
                </p:cNvGrpSpPr>
                <p:nvPr/>
              </p:nvGrpSpPr>
              <p:grpSpPr bwMode="auto">
                <a:xfrm>
                  <a:off x="2880" y="1296"/>
                  <a:ext cx="1104" cy="2016"/>
                  <a:chOff x="2880" y="1296"/>
                  <a:chExt cx="1104" cy="2016"/>
                </a:xfrm>
              </p:grpSpPr>
              <p:sp>
                <p:nvSpPr>
                  <p:cNvPr id="208977" name="Line 81"/>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8" name="Line 82"/>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79" name="Line 83"/>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0" name="Line 84"/>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1" name="Line 85"/>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8982" name="Group 86"/>
                <p:cNvGrpSpPr>
                  <a:grpSpLocks/>
                </p:cNvGrpSpPr>
                <p:nvPr/>
              </p:nvGrpSpPr>
              <p:grpSpPr bwMode="auto">
                <a:xfrm rot="-1801471">
                  <a:off x="2910" y="1584"/>
                  <a:ext cx="1104" cy="2016"/>
                  <a:chOff x="2880" y="1296"/>
                  <a:chExt cx="1104" cy="2016"/>
                </a:xfrm>
              </p:grpSpPr>
              <p:sp>
                <p:nvSpPr>
                  <p:cNvPr id="208983" name="Line 87"/>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4" name="Line 88"/>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5" name="Line 89"/>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6" name="Line 90"/>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87" name="Line 91"/>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8988" name="Group 92"/>
                <p:cNvGrpSpPr>
                  <a:grpSpLocks/>
                </p:cNvGrpSpPr>
                <p:nvPr/>
              </p:nvGrpSpPr>
              <p:grpSpPr bwMode="auto">
                <a:xfrm>
                  <a:off x="2688" y="1873"/>
                  <a:ext cx="2106" cy="1300"/>
                  <a:chOff x="2688" y="1873"/>
                  <a:chExt cx="2106" cy="1300"/>
                </a:xfrm>
              </p:grpSpPr>
              <p:sp>
                <p:nvSpPr>
                  <p:cNvPr id="208989" name="Line 93"/>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0" name="Line 94"/>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1" name="Line 95"/>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2" name="Line 96"/>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3" name="Line 97"/>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grpSp>
            <p:nvGrpSpPr>
              <p:cNvPr id="208994" name="Group 98"/>
              <p:cNvGrpSpPr>
                <a:grpSpLocks/>
              </p:cNvGrpSpPr>
              <p:nvPr/>
            </p:nvGrpSpPr>
            <p:grpSpPr bwMode="auto">
              <a:xfrm>
                <a:off x="2688" y="1296"/>
                <a:ext cx="2106" cy="2304"/>
                <a:chOff x="2688" y="1296"/>
                <a:chExt cx="2106" cy="2304"/>
              </a:xfrm>
            </p:grpSpPr>
            <p:grpSp>
              <p:nvGrpSpPr>
                <p:cNvPr id="208995" name="Group 99"/>
                <p:cNvGrpSpPr>
                  <a:grpSpLocks/>
                </p:cNvGrpSpPr>
                <p:nvPr/>
              </p:nvGrpSpPr>
              <p:grpSpPr bwMode="auto">
                <a:xfrm>
                  <a:off x="2880" y="1296"/>
                  <a:ext cx="1104" cy="2016"/>
                  <a:chOff x="2880" y="1296"/>
                  <a:chExt cx="1104" cy="2016"/>
                </a:xfrm>
              </p:grpSpPr>
              <p:sp>
                <p:nvSpPr>
                  <p:cNvPr id="208996" name="Line 100"/>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7" name="Line 101"/>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8" name="Line 102"/>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8999" name="Line 103"/>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0" name="Line 104"/>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9001" name="Group 105"/>
                <p:cNvGrpSpPr>
                  <a:grpSpLocks/>
                </p:cNvGrpSpPr>
                <p:nvPr/>
              </p:nvGrpSpPr>
              <p:grpSpPr bwMode="auto">
                <a:xfrm rot="-1801471">
                  <a:off x="2910" y="1584"/>
                  <a:ext cx="1104" cy="2016"/>
                  <a:chOff x="2880" y="1296"/>
                  <a:chExt cx="1104" cy="2016"/>
                </a:xfrm>
              </p:grpSpPr>
              <p:sp>
                <p:nvSpPr>
                  <p:cNvPr id="209002" name="Line 106"/>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3" name="Line 107"/>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4" name="Line 108"/>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5" name="Line 109"/>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6" name="Line 110"/>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9007" name="Group 111"/>
                <p:cNvGrpSpPr>
                  <a:grpSpLocks/>
                </p:cNvGrpSpPr>
                <p:nvPr/>
              </p:nvGrpSpPr>
              <p:grpSpPr bwMode="auto">
                <a:xfrm>
                  <a:off x="2688" y="1873"/>
                  <a:ext cx="2106" cy="1300"/>
                  <a:chOff x="2688" y="1873"/>
                  <a:chExt cx="2106" cy="1300"/>
                </a:xfrm>
              </p:grpSpPr>
              <p:sp>
                <p:nvSpPr>
                  <p:cNvPr id="209008" name="Line 112"/>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09" name="Line 113"/>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0" name="Line 114"/>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1" name="Line 115"/>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2" name="Line 116"/>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grpSp>
            <p:nvGrpSpPr>
              <p:cNvPr id="209013" name="Group 117"/>
              <p:cNvGrpSpPr>
                <a:grpSpLocks/>
              </p:cNvGrpSpPr>
              <p:nvPr/>
            </p:nvGrpSpPr>
            <p:grpSpPr bwMode="auto">
              <a:xfrm rot="5400000">
                <a:off x="2883" y="1011"/>
                <a:ext cx="2106" cy="2304"/>
                <a:chOff x="2688" y="1296"/>
                <a:chExt cx="2106" cy="2304"/>
              </a:xfrm>
            </p:grpSpPr>
            <p:grpSp>
              <p:nvGrpSpPr>
                <p:cNvPr id="209014" name="Group 118"/>
                <p:cNvGrpSpPr>
                  <a:grpSpLocks/>
                </p:cNvGrpSpPr>
                <p:nvPr/>
              </p:nvGrpSpPr>
              <p:grpSpPr bwMode="auto">
                <a:xfrm>
                  <a:off x="2880" y="1296"/>
                  <a:ext cx="1104" cy="2016"/>
                  <a:chOff x="2880" y="1296"/>
                  <a:chExt cx="1104" cy="2016"/>
                </a:xfrm>
              </p:grpSpPr>
              <p:sp>
                <p:nvSpPr>
                  <p:cNvPr id="209015" name="Line 119"/>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6" name="Line 120"/>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7" name="Line 121"/>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8" name="Line 122"/>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19" name="Line 123"/>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9020" name="Group 124"/>
                <p:cNvGrpSpPr>
                  <a:grpSpLocks/>
                </p:cNvGrpSpPr>
                <p:nvPr/>
              </p:nvGrpSpPr>
              <p:grpSpPr bwMode="auto">
                <a:xfrm rot="-1801471">
                  <a:off x="2910" y="1584"/>
                  <a:ext cx="1104" cy="2016"/>
                  <a:chOff x="2880" y="1296"/>
                  <a:chExt cx="1104" cy="2016"/>
                </a:xfrm>
              </p:grpSpPr>
              <p:sp>
                <p:nvSpPr>
                  <p:cNvPr id="209021" name="Line 125"/>
                  <p:cNvSpPr>
                    <a:spLocks noChangeShapeType="1"/>
                  </p:cNvSpPr>
                  <p:nvPr/>
                </p:nvSpPr>
                <p:spPr bwMode="auto">
                  <a:xfrm flipV="1">
                    <a:off x="3408" y="1296"/>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2" name="Line 126"/>
                  <p:cNvSpPr>
                    <a:spLocks noChangeShapeType="1"/>
                  </p:cNvSpPr>
                  <p:nvPr/>
                </p:nvSpPr>
                <p:spPr bwMode="auto">
                  <a:xfrm flipV="1">
                    <a:off x="3024" y="1296"/>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3" name="Line 127"/>
                  <p:cNvSpPr>
                    <a:spLocks noChangeShapeType="1"/>
                  </p:cNvSpPr>
                  <p:nvPr/>
                </p:nvSpPr>
                <p:spPr bwMode="auto">
                  <a:xfrm flipV="1">
                    <a:off x="2880" y="1296"/>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4" name="Line 128"/>
                  <p:cNvSpPr>
                    <a:spLocks noChangeShapeType="1"/>
                  </p:cNvSpPr>
                  <p:nvPr/>
                </p:nvSpPr>
                <p:spPr bwMode="auto">
                  <a:xfrm flipV="1">
                    <a:off x="3024" y="1296"/>
                    <a:ext cx="960" cy="16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5" name="Line 129"/>
                  <p:cNvSpPr>
                    <a:spLocks noChangeShapeType="1"/>
                  </p:cNvSpPr>
                  <p:nvPr/>
                </p:nvSpPr>
                <p:spPr bwMode="auto">
                  <a:xfrm flipV="1">
                    <a:off x="3456" y="1296"/>
                    <a:ext cx="528" cy="2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nvGrpSpPr>
                <p:cNvPr id="209026" name="Group 130"/>
                <p:cNvGrpSpPr>
                  <a:grpSpLocks/>
                </p:cNvGrpSpPr>
                <p:nvPr/>
              </p:nvGrpSpPr>
              <p:grpSpPr bwMode="auto">
                <a:xfrm>
                  <a:off x="2688" y="1873"/>
                  <a:ext cx="2106" cy="1300"/>
                  <a:chOff x="2688" y="1873"/>
                  <a:chExt cx="2106" cy="1300"/>
                </a:xfrm>
              </p:grpSpPr>
              <p:sp>
                <p:nvSpPr>
                  <p:cNvPr id="209027" name="Line 131"/>
                  <p:cNvSpPr>
                    <a:spLocks noChangeShapeType="1"/>
                  </p:cNvSpPr>
                  <p:nvPr/>
                </p:nvSpPr>
                <p:spPr bwMode="auto">
                  <a:xfrm rot="17899427" flipV="1">
                    <a:off x="2655" y="2089"/>
                    <a:ext cx="57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8" name="Line 132"/>
                  <p:cNvSpPr>
                    <a:spLocks noChangeShapeType="1"/>
                  </p:cNvSpPr>
                  <p:nvPr/>
                </p:nvSpPr>
                <p:spPr bwMode="auto">
                  <a:xfrm rot="17899427" flipV="1">
                    <a:off x="2541" y="2157"/>
                    <a:ext cx="960"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29" name="Line 133"/>
                  <p:cNvSpPr>
                    <a:spLocks noChangeShapeType="1"/>
                  </p:cNvSpPr>
                  <p:nvPr/>
                </p:nvSpPr>
                <p:spPr bwMode="auto">
                  <a:xfrm rot="17899427" flipV="1">
                    <a:off x="2688" y="2069"/>
                    <a:ext cx="1104" cy="11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30" name="Line 134"/>
                  <p:cNvSpPr>
                    <a:spLocks noChangeShapeType="1"/>
                  </p:cNvSpPr>
                  <p:nvPr/>
                </p:nvSpPr>
                <p:spPr bwMode="auto">
                  <a:xfrm rot="17899427" flipV="1">
                    <a:off x="3010" y="1876"/>
                    <a:ext cx="954" cy="1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sp>
                <p:nvSpPr>
                  <p:cNvPr id="209031" name="Line 135"/>
                  <p:cNvSpPr>
                    <a:spLocks noChangeShapeType="1"/>
                  </p:cNvSpPr>
                  <p:nvPr/>
                </p:nvSpPr>
                <p:spPr bwMode="auto">
                  <a:xfrm rot="17899427" flipV="1">
                    <a:off x="3491" y="1589"/>
                    <a:ext cx="570" cy="2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LM Sans 12" panose="00000500000000000000" pitchFamily="50" charset="0"/>
                    </a:endParaRPr>
                  </a:p>
                </p:txBody>
              </p:sp>
            </p:grpSp>
          </p:grpSp>
          <p:sp>
            <p:nvSpPr>
              <p:cNvPr id="209032" name="Oval 136"/>
              <p:cNvSpPr>
                <a:spLocks noChangeArrowheads="1"/>
              </p:cNvSpPr>
              <p:nvPr/>
            </p:nvSpPr>
            <p:spPr bwMode="auto">
              <a:xfrm>
                <a:off x="3936" y="1248"/>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33" name="Oval 137"/>
              <p:cNvSpPr>
                <a:spLocks noChangeArrowheads="1"/>
              </p:cNvSpPr>
              <p:nvPr/>
            </p:nvSpPr>
            <p:spPr bwMode="auto">
              <a:xfrm>
                <a:off x="3936" y="3456"/>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nvGrpSpPr>
              <p:cNvPr id="209034" name="Group 138"/>
              <p:cNvGrpSpPr>
                <a:grpSpLocks/>
              </p:cNvGrpSpPr>
              <p:nvPr/>
            </p:nvGrpSpPr>
            <p:grpSpPr bwMode="auto">
              <a:xfrm rot="5400000">
                <a:off x="3936" y="1248"/>
                <a:ext cx="96" cy="2304"/>
                <a:chOff x="4032" y="1344"/>
                <a:chExt cx="96" cy="2304"/>
              </a:xfrm>
            </p:grpSpPr>
            <p:sp>
              <p:nvSpPr>
                <p:cNvPr id="209035" name="Oval 139"/>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36" name="Oval 140"/>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9037" name="Group 141"/>
              <p:cNvGrpSpPr>
                <a:grpSpLocks/>
              </p:cNvGrpSpPr>
              <p:nvPr/>
            </p:nvGrpSpPr>
            <p:grpSpPr bwMode="auto">
              <a:xfrm rot="7200000">
                <a:off x="3936" y="1248"/>
                <a:ext cx="96" cy="2304"/>
                <a:chOff x="4032" y="1344"/>
                <a:chExt cx="96" cy="2304"/>
              </a:xfrm>
            </p:grpSpPr>
            <p:sp>
              <p:nvSpPr>
                <p:cNvPr id="209038" name="Oval 142"/>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39" name="Oval 143"/>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9040" name="Group 144"/>
              <p:cNvGrpSpPr>
                <a:grpSpLocks/>
              </p:cNvGrpSpPr>
              <p:nvPr/>
            </p:nvGrpSpPr>
            <p:grpSpPr bwMode="auto">
              <a:xfrm rot="3600000">
                <a:off x="3936" y="1248"/>
                <a:ext cx="96" cy="2304"/>
                <a:chOff x="4032" y="1344"/>
                <a:chExt cx="96" cy="2304"/>
              </a:xfrm>
            </p:grpSpPr>
            <p:sp>
              <p:nvSpPr>
                <p:cNvPr id="209041" name="Oval 145"/>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42" name="Oval 146"/>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9043" name="Group 147"/>
              <p:cNvGrpSpPr>
                <a:grpSpLocks/>
              </p:cNvGrpSpPr>
              <p:nvPr/>
            </p:nvGrpSpPr>
            <p:grpSpPr bwMode="auto">
              <a:xfrm rot="1800000">
                <a:off x="3936" y="1248"/>
                <a:ext cx="96" cy="2304"/>
                <a:chOff x="4032" y="1344"/>
                <a:chExt cx="96" cy="2304"/>
              </a:xfrm>
            </p:grpSpPr>
            <p:sp>
              <p:nvSpPr>
                <p:cNvPr id="209044" name="Oval 148"/>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45" name="Oval 149"/>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nvGrpSpPr>
              <p:cNvPr id="209046" name="Group 150"/>
              <p:cNvGrpSpPr>
                <a:grpSpLocks/>
              </p:cNvGrpSpPr>
              <p:nvPr/>
            </p:nvGrpSpPr>
            <p:grpSpPr bwMode="auto">
              <a:xfrm rot="9000000">
                <a:off x="3936" y="1248"/>
                <a:ext cx="96" cy="2304"/>
                <a:chOff x="4032" y="1344"/>
                <a:chExt cx="96" cy="2304"/>
              </a:xfrm>
            </p:grpSpPr>
            <p:sp>
              <p:nvSpPr>
                <p:cNvPr id="209047" name="Oval 151"/>
                <p:cNvSpPr>
                  <a:spLocks noChangeArrowheads="1"/>
                </p:cNvSpPr>
                <p:nvPr/>
              </p:nvSpPr>
              <p:spPr bwMode="auto">
                <a:xfrm>
                  <a:off x="4032" y="1344"/>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sp>
              <p:nvSpPr>
                <p:cNvPr id="209048" name="Oval 152"/>
                <p:cNvSpPr>
                  <a:spLocks noChangeArrowheads="1"/>
                </p:cNvSpPr>
                <p:nvPr/>
              </p:nvSpPr>
              <p:spPr bwMode="auto">
                <a:xfrm>
                  <a:off x="4032" y="3552"/>
                  <a:ext cx="96" cy="9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LM Sans 12" panose="00000500000000000000" pitchFamily="50" charset="0"/>
                  </a:endParaRPr>
                </a:p>
              </p:txBody>
            </p:sp>
          </p:grpSp>
        </p:grpSp>
        <p:sp>
          <p:nvSpPr>
            <p:cNvPr id="209052" name="Text Box 156"/>
            <p:cNvSpPr txBox="1">
              <a:spLocks noChangeArrowheads="1"/>
            </p:cNvSpPr>
            <p:nvPr/>
          </p:nvSpPr>
          <p:spPr bwMode="auto">
            <a:xfrm>
              <a:off x="5293350" y="5556250"/>
              <a:ext cx="15440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1" hangingPunct="1"/>
              <a:r>
                <a:rPr lang="en-US" altLang="en-US" i="1" dirty="0">
                  <a:latin typeface="LM Sans 12" panose="00000500000000000000" pitchFamily="50" charset="0"/>
                </a:rPr>
                <a:t>p</a:t>
              </a:r>
              <a:r>
                <a:rPr lang="en-US" altLang="en-US" dirty="0">
                  <a:latin typeface="LM Sans 12" panose="00000500000000000000" pitchFamily="50" charset="0"/>
                </a:rPr>
                <a:t> = 1.0 ; </a:t>
              </a:r>
              <a:r>
                <a:rPr lang="en-US" altLang="en-US" i="1" dirty="0">
                  <a:latin typeface="LM Sans 12" panose="00000500000000000000" pitchFamily="50" charset="0"/>
                </a:rPr>
                <a:t>k</a:t>
              </a:r>
              <a:r>
                <a:rPr lang="en-US" altLang="en-US" dirty="0">
                  <a:latin typeface="LM Sans 12" panose="00000500000000000000" pitchFamily="50" charset="0"/>
                </a:rPr>
                <a:t> = 11</a:t>
              </a:r>
              <a:endParaRPr lang="en-US" altLang="en-US" baseline="30000" dirty="0">
                <a:latin typeface="LM Sans 12" panose="00000500000000000000" pitchFamily="50" charset="0"/>
              </a:endParaRPr>
            </a:p>
          </p:txBody>
        </p:sp>
      </p:grpSp>
      <p:sp>
        <p:nvSpPr>
          <p:cNvPr id="3" name="Slide Number Placeholder 2">
            <a:extLst>
              <a:ext uri="{FF2B5EF4-FFF2-40B4-BE49-F238E27FC236}">
                <a16:creationId xmlns:a16="http://schemas.microsoft.com/office/drawing/2014/main" id="{D588E712-38E8-4410-2969-BB6F3A24A8C2}"/>
              </a:ext>
            </a:extLst>
          </p:cNvPr>
          <p:cNvSpPr>
            <a:spLocks noGrp="1"/>
          </p:cNvSpPr>
          <p:nvPr>
            <p:ph type="sldNum" sz="quarter" idx="12"/>
          </p:nvPr>
        </p:nvSpPr>
        <p:spPr/>
        <p:txBody>
          <a:bodyPr/>
          <a:lstStyle/>
          <a:p>
            <a:fld id="{6DCFA791-3060-7643-8677-86D470F57523}" type="slidenum">
              <a:rPr lang="en-US" smtClean="0"/>
              <a:pPr/>
              <a:t>20</a:t>
            </a:fld>
            <a:endParaRPr lang="en-US"/>
          </a:p>
        </p:txBody>
      </p:sp>
    </p:spTree>
    <p:extLst>
      <p:ext uri="{BB962C8B-B14F-4D97-AF65-F5344CB8AC3E}">
        <p14:creationId xmlns:p14="http://schemas.microsoft.com/office/powerpoint/2010/main" val="429121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graph phase transition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989570" cy="4530726"/>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We can prove that the structure of a </a:t>
                </a:r>
                <a:r>
                  <a:rPr lang="en-US" sz="2400" i="1" dirty="0"/>
                  <a:t>random network </a:t>
                </a:r>
                <a:r>
                  <a:rPr lang="en-US" sz="2400" dirty="0"/>
                  <a:t>changes in “sudden” ways as </a:t>
                </a:r>
                <a14:m>
                  <m:oMath xmlns:m="http://schemas.openxmlformats.org/officeDocument/2006/math">
                    <m:r>
                      <a:rPr lang="en-US" sz="2400" i="1" dirty="0" smtClean="0">
                        <a:latin typeface="Cambria Math" charset="0"/>
                      </a:rPr>
                      <m:t>𝑝</m:t>
                    </m:r>
                  </m:oMath>
                </a14:m>
                <a:r>
                  <a:rPr lang="en-US" sz="2400" dirty="0"/>
                  <a:t> changes (phase transition).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sz="2400" dirty="0"/>
                  <a:t>When </a:t>
                </a:r>
                <a:r>
                  <a:rPr lang="en-US" sz="2400" i="1" dirty="0"/>
                  <a:t>k</a:t>
                </a:r>
                <a:r>
                  <a:rPr lang="en-US" sz="2400" dirty="0"/>
                  <a:t> &lt; 1, there is almost surely no existence of a “giant component” larger than </a:t>
                </a:r>
                <a14:m>
                  <m:oMath xmlns:m="http://schemas.openxmlformats.org/officeDocument/2006/math">
                    <m:r>
                      <a:rPr lang="en-US" sz="2400" i="1" dirty="0" smtClean="0">
                        <a:latin typeface="Cambria Math" charset="0"/>
                      </a:rPr>
                      <m:t>𝑂</m:t>
                    </m:r>
                    <m:d>
                      <m:dPr>
                        <m:ctrlPr>
                          <a:rPr lang="en-US" sz="2400" i="1" dirty="0" smtClean="0">
                            <a:latin typeface="Cambria Math" panose="02040503050406030204" pitchFamily="18" charset="0"/>
                          </a:rPr>
                        </m:ctrlPr>
                      </m:dPr>
                      <m:e>
                        <m:func>
                          <m:funcPr>
                            <m:ctrlPr>
                              <a:rPr lang="en-US" sz="2400" i="1" dirty="0" smtClean="0">
                                <a:latin typeface="Cambria Math" panose="02040503050406030204" pitchFamily="18" charset="0"/>
                              </a:rPr>
                            </m:ctrlPr>
                          </m:funcPr>
                          <m:fName>
                            <m:r>
                              <m:rPr>
                                <m:sty m:val="p"/>
                              </m:rPr>
                              <a:rPr lang="en-US" sz="2400" i="0" dirty="0" smtClean="0">
                                <a:latin typeface="Cambria Math" charset="0"/>
                              </a:rPr>
                              <m:t>log</m:t>
                            </m:r>
                          </m:fName>
                          <m:e>
                            <m:d>
                              <m:dPr>
                                <m:ctrlPr>
                                  <a:rPr lang="en-US" sz="2400" i="1" dirty="0" smtClean="0">
                                    <a:latin typeface="Cambria Math" panose="02040503050406030204" pitchFamily="18" charset="0"/>
                                  </a:rPr>
                                </m:ctrlPr>
                              </m:dPr>
                              <m:e>
                                <m:r>
                                  <a:rPr lang="en-US" sz="2400" i="1" dirty="0" smtClean="0">
                                    <a:latin typeface="Cambria Math" charset="0"/>
                                  </a:rPr>
                                  <m:t>𝑛</m:t>
                                </m:r>
                              </m:e>
                            </m:d>
                          </m:e>
                        </m:func>
                      </m:e>
                    </m:d>
                  </m:oMath>
                </a14:m>
                <a:endParaRPr lang="en-US" sz="2400" dirty="0"/>
              </a:p>
              <a:p>
                <a:pPr marL="0" indent="0" defTabSz="914400">
                  <a:spcBef>
                    <a:spcPts val="0"/>
                  </a:spcBef>
                  <a:buNone/>
                </a:pPr>
                <a:endParaRPr lang="en-US" sz="2400" i="1" dirty="0"/>
              </a:p>
              <a:p>
                <a:pPr>
                  <a:spcBef>
                    <a:spcPts val="0"/>
                  </a:spcBef>
                </a:pPr>
                <a:r>
                  <a:rPr lang="en-US" sz="2400" dirty="0">
                    <a:solidFill>
                      <a:srgbClr val="0078B9"/>
                    </a:solidFill>
                  </a:rPr>
                  <a:t>When </a:t>
                </a:r>
                <a:r>
                  <a:rPr lang="en-US" sz="2400" i="1" dirty="0">
                    <a:solidFill>
                      <a:srgbClr val="0078B9"/>
                    </a:solidFill>
                  </a:rPr>
                  <a:t>k</a:t>
                </a:r>
                <a:r>
                  <a:rPr lang="en-US" sz="2400" dirty="0">
                    <a:solidFill>
                      <a:srgbClr val="0078B9"/>
                    </a:solidFill>
                  </a:rPr>
                  <a:t> &gt; 1, there is almost surely exist a “giant component” </a:t>
                </a:r>
                <a:r>
                  <a:rPr lang="en-US" altLang="en-US" sz="2400" i="1" dirty="0">
                    <a:solidFill>
                      <a:srgbClr val="0078B9"/>
                    </a:solidFill>
                  </a:rPr>
                  <a:t>containing a large fraction of nodes (</a:t>
                </a:r>
                <a:r>
                  <a:rPr lang="en-US" sz="2400" dirty="0">
                    <a:solidFill>
                      <a:srgbClr val="0078B9"/>
                    </a:solidFill>
                  </a:rPr>
                  <a:t>proportional to </a:t>
                </a:r>
                <a14:m>
                  <m:oMath xmlns:m="http://schemas.openxmlformats.org/officeDocument/2006/math">
                    <m:r>
                      <a:rPr lang="en-US" sz="2400" i="1" dirty="0" smtClean="0">
                        <a:solidFill>
                          <a:srgbClr val="0078B9"/>
                        </a:solidFill>
                        <a:latin typeface="Cambria Math" charset="0"/>
                      </a:rPr>
                      <m:t>𝑂</m:t>
                    </m:r>
                    <m:r>
                      <a:rPr lang="en-US" sz="2400" i="1" dirty="0" smtClean="0">
                        <a:solidFill>
                          <a:srgbClr val="0078B9"/>
                        </a:solidFill>
                        <a:latin typeface="Cambria Math" charset="0"/>
                      </a:rPr>
                      <m:t>(</m:t>
                    </m:r>
                    <m:r>
                      <a:rPr lang="en-US" sz="2400" b="0" i="1" dirty="0" smtClean="0">
                        <a:solidFill>
                          <a:srgbClr val="0078B9"/>
                        </a:solidFill>
                        <a:latin typeface="Cambria Math" charset="0"/>
                      </a:rPr>
                      <m:t>𝑛</m:t>
                    </m:r>
                    <m:r>
                      <a:rPr lang="en-US" sz="2400" i="1" dirty="0" smtClean="0">
                        <a:solidFill>
                          <a:srgbClr val="0078B9"/>
                        </a:solidFill>
                        <a:latin typeface="Cambria Math" charset="0"/>
                      </a:rPr>
                      <m:t>)</m:t>
                    </m:r>
                  </m:oMath>
                </a14:m>
                <a:r>
                  <a:rPr lang="en-US" altLang="en-US" sz="2400" i="1" dirty="0">
                    <a:solidFill>
                      <a:srgbClr val="0078B9"/>
                    </a:solidFill>
                  </a:rPr>
                  <a:t>), and all other components are small.</a:t>
                </a:r>
                <a:endParaRPr lang="en-US" sz="2400" dirty="0">
                  <a:solidFill>
                    <a:srgbClr val="0078B9"/>
                  </a:solidFill>
                </a:endParaRPr>
              </a:p>
              <a:p>
                <a:pPr defTabSz="914400">
                  <a:spcBef>
                    <a:spcPts val="0"/>
                  </a:spcBef>
                </a:pPr>
                <a:endParaRPr lang="en-US" dirty="0"/>
              </a:p>
              <a:p>
                <a:pPr defTabSz="914400">
                  <a:spcBef>
                    <a:spcPts val="0"/>
                  </a:spcBef>
                  <a:spcAft>
                    <a:spcPts val="400"/>
                  </a:spcAft>
                </a:pPr>
                <a:r>
                  <a:rPr lang="en-US" sz="2400" dirty="0">
                    <a:solidFill>
                      <a:srgbClr val="C00000"/>
                    </a:solidFill>
                  </a:rPr>
                  <a:t>What about its average distance and clustering coefficient?</a:t>
                </a:r>
              </a:p>
              <a:p>
                <a:pPr marL="0" indent="0" defTabSz="914400">
                  <a:spcBef>
                    <a:spcPts val="0"/>
                  </a:spcBef>
                  <a:spcAft>
                    <a:spcPts val="400"/>
                  </a:spcAft>
                  <a:buNone/>
                </a:pPr>
                <a:r>
                  <a:rPr lang="en-US" sz="2400" dirty="0">
                    <a:solidFill>
                      <a:srgbClr val="C00000"/>
                    </a:solidFill>
                  </a:rPr>
                  <a:t>    </a:t>
                </a:r>
                <a:r>
                  <a:rPr lang="en-US" sz="2400" dirty="0"/>
                  <a:t>(it has short avg distance: log N / log k)</a:t>
                </a:r>
              </a:p>
              <a:p>
                <a:pPr marL="0" indent="0" defTabSz="914400">
                  <a:spcBef>
                    <a:spcPts val="0"/>
                  </a:spcBef>
                  <a:buNone/>
                </a:pPr>
                <a:r>
                  <a:rPr lang="en-US" sz="2400" dirty="0"/>
                  <a:t>    (it has a low clustering coefficient which equals to </a:t>
                </a:r>
                <a:r>
                  <a:rPr lang="en-US" sz="2400" i="1" dirty="0"/>
                  <a:t>p</a:t>
                </a:r>
                <a:r>
                  <a:rPr lang="en-US" sz="2400" dirty="0"/>
                  <a:t>, </a:t>
                </a:r>
                <a:r>
                  <a:rPr lang="en-US" sz="2400" dirty="0">
                    <a:solidFill>
                      <a:srgbClr val="C00000"/>
                    </a:solidFill>
                  </a:rPr>
                  <a:t>why?)</a:t>
                </a:r>
                <a:endParaRPr lang="en-US" dirty="0">
                  <a:solidFill>
                    <a:srgbClr val="C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989570" cy="4530726"/>
              </a:xfrm>
              <a:blipFill>
                <a:blip r:embed="rId2"/>
                <a:stretch>
                  <a:fillRect l="-1270" t="-1676" r="-6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21</a:t>
            </a:fld>
            <a:endParaRPr lang="en-US"/>
          </a:p>
        </p:txBody>
      </p:sp>
      <p:sp>
        <p:nvSpPr>
          <p:cNvPr id="6" name="TextBox 5">
            <a:extLst>
              <a:ext uri="{FF2B5EF4-FFF2-40B4-BE49-F238E27FC236}">
                <a16:creationId xmlns:a16="http://schemas.microsoft.com/office/drawing/2014/main" id="{90E628F9-E2A8-37BC-9EEB-55C9B3D69D06}"/>
              </a:ext>
            </a:extLst>
          </p:cNvPr>
          <p:cNvSpPr txBox="1"/>
          <p:nvPr/>
        </p:nvSpPr>
        <p:spPr>
          <a:xfrm>
            <a:off x="1041816" y="6029622"/>
            <a:ext cx="6843010" cy="369332"/>
          </a:xfrm>
          <a:prstGeom prst="rect">
            <a:avLst/>
          </a:prstGeom>
          <a:noFill/>
        </p:spPr>
        <p:txBody>
          <a:bodyPr wrap="square">
            <a:spAutoFit/>
          </a:bodyPr>
          <a:lstStyle/>
          <a:p>
            <a:r>
              <a:rPr lang="en-US" altLang="zh-CN" dirty="0">
                <a:latin typeface="Adobe Devanagari" panose="02040503050201020203" pitchFamily="18" charset="0"/>
                <a:cs typeface="Adobe Devanagari" panose="02040503050201020203" pitchFamily="18" charset="0"/>
              </a:rPr>
              <a:t>A</a:t>
            </a:r>
            <a:r>
              <a:rPr lang="en-US" altLang="zh-CN" sz="1800" dirty="0">
                <a:latin typeface="Adobe Devanagari" panose="02040503050201020203" pitchFamily="18" charset="0"/>
                <a:cs typeface="Adobe Devanagari" panose="02040503050201020203" pitchFamily="18" charset="0"/>
              </a:rPr>
              <a:t>vg.</a:t>
            </a:r>
            <a:r>
              <a:rPr lang="en-US" altLang="en-US" sz="1800" dirty="0"/>
              <a:t> degree: </a:t>
            </a:r>
            <a:r>
              <a:rPr lang="en-US" altLang="en-US" sz="1800" i="1" dirty="0"/>
              <a:t>k =</a:t>
            </a:r>
            <a:r>
              <a:rPr lang="en-US" sz="1800" i="1" dirty="0" err="1">
                <a:latin typeface="Adobe Devanagari" panose="02040503050201020203" pitchFamily="18" charset="0"/>
                <a:cs typeface="Adobe Devanagari" panose="02040503050201020203" pitchFamily="18" charset="0"/>
              </a:rPr>
              <a:t>pN</a:t>
            </a:r>
            <a:r>
              <a:rPr lang="en-US" sz="1800" i="1" dirty="0">
                <a:latin typeface="Adobe Devanagari" panose="02040503050201020203" pitchFamily="18" charset="0"/>
                <a:cs typeface="Adobe Devanagari" panose="02040503050201020203" pitchFamily="18" charset="0"/>
              </a:rPr>
              <a:t>=2M/N ==&gt; p=2M/N</a:t>
            </a:r>
            <a:r>
              <a:rPr lang="en-US" sz="1800" i="1" baseline="30000" dirty="0">
                <a:latin typeface="Adobe Devanagari" panose="02040503050201020203" pitchFamily="18" charset="0"/>
                <a:cs typeface="Adobe Devanagari" panose="02040503050201020203" pitchFamily="18" charset="0"/>
              </a:rPr>
              <a:t>2</a:t>
            </a:r>
            <a:r>
              <a:rPr lang="en-US" altLang="zh-CN" sz="1800" i="1" dirty="0">
                <a:latin typeface="Adobe Devanagari" panose="02040503050201020203" pitchFamily="18" charset="0"/>
                <a:cs typeface="Adobe Devanagari" panose="02040503050201020203" pitchFamily="18" charset="0"/>
              </a:rPr>
              <a:t>; p is close to 0</a:t>
            </a:r>
            <a:r>
              <a:rPr lang="zh-CN" altLang="en-US" sz="1800" i="1" dirty="0">
                <a:latin typeface="Adobe Devanagari" panose="02040503050201020203" pitchFamily="18" charset="0"/>
                <a:cs typeface="Adobe Devanagari" panose="02040503050201020203" pitchFamily="18" charset="0"/>
              </a:rPr>
              <a:t> </a:t>
            </a:r>
            <a:r>
              <a:rPr lang="en-US" altLang="zh-CN" sz="1800" i="1" dirty="0">
                <a:latin typeface="Adobe Devanagari" panose="02040503050201020203" pitchFamily="18" charset="0"/>
                <a:cs typeface="Adobe Devanagari" panose="02040503050201020203" pitchFamily="18" charset="0"/>
              </a:rPr>
              <a:t>when</a:t>
            </a:r>
            <a:r>
              <a:rPr lang="zh-CN" altLang="en-US" sz="1800" i="1" dirty="0">
                <a:latin typeface="Adobe Devanagari" panose="02040503050201020203" pitchFamily="18" charset="0"/>
                <a:cs typeface="Adobe Devanagari" panose="02040503050201020203" pitchFamily="18" charset="0"/>
              </a:rPr>
              <a:t> </a:t>
            </a:r>
            <a:r>
              <a:rPr lang="en-US" altLang="zh-CN" sz="1800" i="1" dirty="0">
                <a:latin typeface="Adobe Devanagari" panose="02040503050201020203" pitchFamily="18" charset="0"/>
                <a:cs typeface="Adobe Devanagari" panose="02040503050201020203" pitchFamily="18" charset="0"/>
              </a:rPr>
              <a:t>N</a:t>
            </a:r>
            <a:r>
              <a:rPr lang="zh-CN" altLang="en-US" sz="1800" i="1" dirty="0">
                <a:latin typeface="Adobe Devanagari" panose="02040503050201020203" pitchFamily="18" charset="0"/>
                <a:cs typeface="Adobe Devanagari" panose="02040503050201020203" pitchFamily="18" charset="0"/>
              </a:rPr>
              <a:t> </a:t>
            </a:r>
            <a:r>
              <a:rPr lang="en-US" altLang="zh-CN" sz="1800" i="1" dirty="0">
                <a:latin typeface="Adobe Devanagari" panose="02040503050201020203" pitchFamily="18" charset="0"/>
                <a:cs typeface="Adobe Devanagari" panose="02040503050201020203" pitchFamily="18" charset="0"/>
              </a:rPr>
              <a:t>is</a:t>
            </a:r>
            <a:r>
              <a:rPr lang="zh-CN" altLang="en-US" sz="1800" i="1" dirty="0">
                <a:latin typeface="Adobe Devanagari" panose="02040503050201020203" pitchFamily="18" charset="0"/>
                <a:cs typeface="Adobe Devanagari" panose="02040503050201020203" pitchFamily="18" charset="0"/>
              </a:rPr>
              <a:t> </a:t>
            </a:r>
            <a:r>
              <a:rPr lang="en-US" altLang="zh-CN" sz="1800" i="1" dirty="0">
                <a:latin typeface="Adobe Devanagari" panose="02040503050201020203" pitchFamily="18" charset="0"/>
                <a:cs typeface="Adobe Devanagari" panose="02040503050201020203" pitchFamily="18" charset="0"/>
              </a:rPr>
              <a:t>large</a:t>
            </a:r>
            <a:endParaRPr lang="en-US" sz="1800" i="1"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15065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ER model</a:t>
            </a:r>
          </a:p>
        </p:txBody>
      </p:sp>
      <p:sp>
        <p:nvSpPr>
          <p:cNvPr id="3" name="Content Placeholder 2"/>
          <p:cNvSpPr>
            <a:spLocks noGrp="1"/>
          </p:cNvSpPr>
          <p:nvPr>
            <p:ph idx="1"/>
          </p:nvPr>
        </p:nvSpPr>
        <p:spPr>
          <a:xfrm>
            <a:off x="628650" y="1825624"/>
            <a:ext cx="8072438" cy="4667249"/>
          </a:xfrm>
        </p:spPr>
        <p:txBody>
          <a:bodyPr>
            <a:normAutofit/>
          </a:bodyPr>
          <a:lstStyle/>
          <a:p>
            <a:pPr marL="0" lvl="0" indent="0">
              <a:spcBef>
                <a:spcPts val="0"/>
              </a:spcBef>
              <a:buNone/>
            </a:pPr>
            <a:r>
              <a:rPr lang="en-US" sz="2400" dirty="0"/>
              <a:t>The Erdős–Rényi (random graph) model is easy to study mathematically. We understand many of its properties.</a:t>
            </a:r>
          </a:p>
          <a:p>
            <a:pPr marL="0" lvl="0" indent="0">
              <a:spcBef>
                <a:spcPts val="0"/>
              </a:spcBef>
              <a:buNone/>
            </a:pPr>
            <a:endParaRPr lang="en-US" sz="2400" dirty="0"/>
          </a:p>
          <a:p>
            <a:pPr marL="0" lvl="0" indent="0" defTabSz="914400">
              <a:spcBef>
                <a:spcPts val="0"/>
              </a:spcBef>
              <a:buNone/>
            </a:pPr>
            <a:r>
              <a:rPr lang="en-US" sz="2400" dirty="0">
                <a:solidFill>
                  <a:srgbClr val="C00000"/>
                </a:solidFill>
              </a:rPr>
              <a:t>Yet, random graphs are still very different from real networks:</a:t>
            </a:r>
          </a:p>
          <a:p>
            <a:pPr marL="0" lvl="0" indent="0" defTabSz="914400">
              <a:spcBef>
                <a:spcPts val="0"/>
              </a:spcBef>
              <a:buNone/>
            </a:pPr>
            <a:endParaRPr lang="en-US" sz="2400" dirty="0"/>
          </a:p>
          <a:p>
            <a:pPr marL="457200" lvl="0" indent="-457200" defTabSz="914400">
              <a:spcBef>
                <a:spcPts val="0"/>
              </a:spcBef>
              <a:buAutoNum type="arabicPeriod"/>
            </a:pPr>
            <a:r>
              <a:rPr lang="en-US" sz="2400" dirty="0"/>
              <a:t>Low clustering coefficient (</a:t>
            </a:r>
            <a:r>
              <a:rPr lang="en-US" sz="2400" dirty="0">
                <a:sym typeface="Wingdings"/>
              </a:rPr>
              <a:t> 0 as </a:t>
            </a:r>
            <a:r>
              <a:rPr lang="en-US" sz="2400" i="1" dirty="0">
                <a:sym typeface="Wingdings"/>
              </a:rPr>
              <a:t>n</a:t>
            </a:r>
            <a:r>
              <a:rPr lang="en-US" sz="2400" dirty="0">
                <a:sym typeface="Wingdings"/>
              </a:rPr>
              <a:t> gets larger</a:t>
            </a:r>
            <a:r>
              <a:rPr lang="en-US" sz="2400" dirty="0"/>
              <a:t>)</a:t>
            </a:r>
          </a:p>
          <a:p>
            <a:pPr marL="457200" indent="-457200">
              <a:spcBef>
                <a:spcPts val="0"/>
              </a:spcBef>
              <a:buFont typeface="Arial" panose="020B0604020202020204" pitchFamily="34" charset="0"/>
              <a:buAutoNum type="arabicPeriod"/>
            </a:pPr>
            <a:r>
              <a:rPr lang="en-US" sz="2400" dirty="0"/>
              <a:t>Poisson degree distribution</a:t>
            </a:r>
          </a:p>
          <a:p>
            <a:pPr marL="457200" indent="-457200">
              <a:spcBef>
                <a:spcPts val="0"/>
              </a:spcBef>
              <a:buFont typeface="Arial" panose="020B0604020202020204" pitchFamily="34" charset="0"/>
              <a:buAutoNum type="arabicPeriod"/>
            </a:pPr>
            <a:r>
              <a:rPr lang="en-US" sz="2400" dirty="0"/>
              <a:t>No super-star nodes</a:t>
            </a:r>
          </a:p>
          <a:p>
            <a:pPr marL="457200" indent="-457200">
              <a:spcBef>
                <a:spcPts val="0"/>
              </a:spcBef>
              <a:buFont typeface="Arial" panose="020B0604020202020204" pitchFamily="34" charset="0"/>
              <a:buAutoNum type="arabicPeriod"/>
            </a:pPr>
            <a:r>
              <a:rPr lang="en-US" sz="2400" dirty="0"/>
              <a:t>No community structure</a:t>
            </a:r>
          </a:p>
          <a:p>
            <a:pPr marL="457200" lvl="0" indent="-457200" defTabSz="914400">
              <a:spcBef>
                <a:spcPts val="0"/>
              </a:spcBef>
              <a:buAutoNum type="arabicPeriod"/>
            </a:pPr>
            <a:r>
              <a:rPr lang="en-US" sz="2400" dirty="0"/>
              <a:t>No homophily / (dis)assortative in degree</a:t>
            </a:r>
          </a:p>
          <a:p>
            <a:pPr marL="457200" lvl="0" indent="-457200" defTabSz="914400">
              <a:spcBef>
                <a:spcPts val="0"/>
              </a:spcBef>
              <a:buAutoNum type="arabicPeriod"/>
            </a:pPr>
            <a:r>
              <a:rPr lang="en-US" sz="2400" dirty="0">
                <a:solidFill>
                  <a:srgbClr val="0078B9"/>
                </a:solidFill>
              </a:rPr>
              <a:t>Except, it has short average distance</a:t>
            </a:r>
          </a:p>
          <a:p>
            <a:pPr marL="0" lvl="0" indent="0" defTabSz="914400">
              <a:spcBef>
                <a:spcPts val="0"/>
              </a:spcBef>
              <a:buNone/>
            </a:pPr>
            <a:endParaRPr lang="en-US" sz="2400" dirty="0"/>
          </a:p>
          <a:p>
            <a:pPr marL="0" lvl="0" indent="0" defTabSz="914400">
              <a:spcBef>
                <a:spcPts val="0"/>
              </a:spcBef>
              <a:buNone/>
            </a:pPr>
            <a:r>
              <a:rPr lang="en-US" sz="2400" dirty="0"/>
              <a:t>Overall, not very useful to model real social networks.</a:t>
            </a:r>
          </a:p>
        </p:txBody>
      </p:sp>
      <p:sp>
        <p:nvSpPr>
          <p:cNvPr id="4" name="Slide Number Placeholder 3"/>
          <p:cNvSpPr>
            <a:spLocks noGrp="1"/>
          </p:cNvSpPr>
          <p:nvPr>
            <p:ph type="sldNum" sz="quarter" idx="12"/>
          </p:nvPr>
        </p:nvSpPr>
        <p:spPr/>
        <p:txBody>
          <a:bodyPr/>
          <a:lstStyle/>
          <a:p>
            <a:fld id="{9B859509-BFEE-CA40-84A0-0163C85EF061}" type="slidenum">
              <a:rPr lang="en-US" smtClean="0"/>
              <a:t>22</a:t>
            </a:fld>
            <a:endParaRPr lang="en-US"/>
          </a:p>
        </p:txBody>
      </p:sp>
    </p:spTree>
    <p:extLst>
      <p:ext uri="{BB962C8B-B14F-4D97-AF65-F5344CB8AC3E}">
        <p14:creationId xmlns:p14="http://schemas.microsoft.com/office/powerpoint/2010/main" val="9520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70" y="365126"/>
            <a:ext cx="7886700" cy="1325563"/>
          </a:xfrm>
        </p:spPr>
        <p:txBody>
          <a:bodyPr/>
          <a:lstStyle/>
          <a:p>
            <a:r>
              <a:rPr lang="en-US" dirty="0"/>
              <a:t>High clustering in social networks</a:t>
            </a:r>
          </a:p>
        </p:txBody>
      </p:sp>
      <p:sp>
        <p:nvSpPr>
          <p:cNvPr id="4" name="Slide Number Placeholder 3"/>
          <p:cNvSpPr>
            <a:spLocks noGrp="1"/>
          </p:cNvSpPr>
          <p:nvPr>
            <p:ph type="sldNum" sz="quarter" idx="12"/>
          </p:nvPr>
        </p:nvSpPr>
        <p:spPr/>
        <p:txBody>
          <a:bodyPr/>
          <a:lstStyle/>
          <a:p>
            <a:fld id="{9B859509-BFEE-CA40-84A0-0163C85EF061}" type="slidenum">
              <a:rPr lang="en-US" smtClean="0"/>
              <a:t>23</a:t>
            </a:fld>
            <a:endParaRPr lang="en-US"/>
          </a:p>
        </p:txBody>
      </p:sp>
      <p:sp>
        <p:nvSpPr>
          <p:cNvPr id="23" name="TextBox 22">
            <a:extLst>
              <a:ext uri="{FF2B5EF4-FFF2-40B4-BE49-F238E27FC236}">
                <a16:creationId xmlns:a16="http://schemas.microsoft.com/office/drawing/2014/main" id="{5A77E4D2-974F-16AD-F281-EBC0BF6F1213}"/>
              </a:ext>
            </a:extLst>
          </p:cNvPr>
          <p:cNvSpPr txBox="1"/>
          <p:nvPr/>
        </p:nvSpPr>
        <p:spPr>
          <a:xfrm>
            <a:off x="628650" y="1690689"/>
            <a:ext cx="8332470" cy="3416320"/>
          </a:xfrm>
          <a:prstGeom prst="rect">
            <a:avLst/>
          </a:prstGeom>
          <a:noFill/>
        </p:spPr>
        <p:txBody>
          <a:bodyPr wrap="square" rtlCol="0">
            <a:spAutoFit/>
          </a:bodyPr>
          <a:lstStyle/>
          <a:p>
            <a:r>
              <a:rPr lang="en-US" sz="2400" dirty="0"/>
              <a:t>Example:</a:t>
            </a:r>
          </a:p>
          <a:p>
            <a:pPr marL="457200" indent="-457200">
              <a:buFont typeface="Wingdings" panose="05000000000000000000" pitchFamily="2" charset="2"/>
              <a:buChar char="§"/>
            </a:pPr>
            <a:r>
              <a:rPr lang="en-US" sz="2400" dirty="0">
                <a:latin typeface="Adobe Devanagari" panose="02040503050201020203" pitchFamily="18" charset="0"/>
                <a:cs typeface="Adobe Devanagari" panose="02040503050201020203" pitchFamily="18" charset="0"/>
              </a:rPr>
              <a:t>Film actors from IMDB</a:t>
            </a:r>
          </a:p>
          <a:p>
            <a:r>
              <a:rPr lang="en-US" sz="2400" dirty="0">
                <a:latin typeface="Adobe Devanagari" panose="02040503050201020203" pitchFamily="18" charset="0"/>
                <a:cs typeface="Adobe Devanagari" panose="02040503050201020203" pitchFamily="18" charset="0"/>
              </a:rPr>
              <a:t>	Clustering </a:t>
            </a:r>
            <a:r>
              <a:rPr lang="en-US" sz="2400" dirty="0" err="1">
                <a:latin typeface="Adobe Devanagari" panose="02040503050201020203" pitchFamily="18" charset="0"/>
                <a:cs typeface="Adobe Devanagari" panose="02040503050201020203" pitchFamily="18" charset="0"/>
              </a:rPr>
              <a:t>coeff</a:t>
            </a:r>
            <a:r>
              <a:rPr lang="en-US" sz="2400" dirty="0">
                <a:latin typeface="Adobe Devanagari" panose="02040503050201020203" pitchFamily="18" charset="0"/>
                <a:cs typeface="Adobe Devanagari" panose="02040503050201020203" pitchFamily="18" charset="0"/>
              </a:rPr>
              <a:t>.: 0.79</a:t>
            </a:r>
          </a:p>
          <a:p>
            <a:endParaRPr lang="en-US" sz="2400" dirty="0">
              <a:latin typeface="Adobe Devanagari" panose="02040503050201020203" pitchFamily="18" charset="0"/>
              <a:cs typeface="Adobe Devanagari" panose="02040503050201020203" pitchFamily="18" charset="0"/>
            </a:endParaRPr>
          </a:p>
          <a:p>
            <a:pPr marL="457200" indent="-457200">
              <a:buFont typeface="Wingdings" panose="05000000000000000000" pitchFamily="2" charset="2"/>
              <a:buChar char="§"/>
            </a:pPr>
            <a:r>
              <a:rPr lang="en-US" sz="2400" dirty="0">
                <a:latin typeface="Adobe Devanagari" panose="02040503050201020203" pitchFamily="18" charset="0"/>
                <a:cs typeface="Adobe Devanagari" panose="02040503050201020203" pitchFamily="18" charset="0"/>
              </a:rPr>
              <a:t>Random graph with the same number of N nodes and M links</a:t>
            </a:r>
          </a:p>
          <a:p>
            <a:r>
              <a:rPr lang="en-US" sz="2400" dirty="0">
                <a:latin typeface="Adobe Devanagari" panose="02040503050201020203" pitchFamily="18" charset="0"/>
                <a:cs typeface="Adobe Devanagari" panose="02040503050201020203" pitchFamily="18" charset="0"/>
              </a:rPr>
              <a:t>	Clustering </a:t>
            </a:r>
            <a:r>
              <a:rPr lang="en-US" sz="2400" dirty="0" err="1">
                <a:latin typeface="Adobe Devanagari" panose="02040503050201020203" pitchFamily="18" charset="0"/>
                <a:cs typeface="Adobe Devanagari" panose="02040503050201020203" pitchFamily="18" charset="0"/>
              </a:rPr>
              <a:t>coeff</a:t>
            </a:r>
            <a:r>
              <a:rPr lang="en-US" sz="2400" dirty="0">
                <a:latin typeface="Adobe Devanagari" panose="02040503050201020203" pitchFamily="18" charset="0"/>
                <a:cs typeface="Adobe Devanagari" panose="02040503050201020203" pitchFamily="18" charset="0"/>
              </a:rPr>
              <a:t>.: 0.00027 </a:t>
            </a:r>
            <a:r>
              <a:rPr lang="en-US" sz="2400" dirty="0">
                <a:solidFill>
                  <a:srgbClr val="0078B9"/>
                </a:solidFill>
                <a:latin typeface="Adobe Devanagari" panose="02040503050201020203" pitchFamily="18" charset="0"/>
                <a:cs typeface="Adobe Devanagari" panose="02040503050201020203" pitchFamily="18" charset="0"/>
              </a:rPr>
              <a:t>(equals to </a:t>
            </a:r>
            <a:r>
              <a:rPr lang="en-US" sz="2400" i="1" dirty="0">
                <a:solidFill>
                  <a:srgbClr val="0078B9"/>
                </a:solidFill>
                <a:latin typeface="Adobe Devanagari" panose="02040503050201020203" pitchFamily="18" charset="0"/>
                <a:cs typeface="Adobe Devanagari" panose="02040503050201020203" pitchFamily="18" charset="0"/>
              </a:rPr>
              <a:t>p </a:t>
            </a:r>
            <a:r>
              <a:rPr lang="en-US" sz="2400" dirty="0">
                <a:solidFill>
                  <a:srgbClr val="0078B9"/>
                </a:solidFill>
                <a:latin typeface="Adobe Devanagari" panose="02040503050201020203" pitchFamily="18" charset="0"/>
                <a:cs typeface="Adobe Devanagari" panose="02040503050201020203" pitchFamily="18" charset="0"/>
              </a:rPr>
              <a:t>in the ER model</a:t>
            </a:r>
            <a:r>
              <a:rPr lang="en-US" altLang="zh-CN" sz="2400" dirty="0">
                <a:solidFill>
                  <a:srgbClr val="0078B9"/>
                </a:solidFill>
                <a:latin typeface="Adobe Devanagari" panose="02040503050201020203" pitchFamily="18" charset="0"/>
                <a:cs typeface="Adobe Devanagari" panose="02040503050201020203" pitchFamily="18" charset="0"/>
              </a:rPr>
              <a:t>)</a:t>
            </a:r>
          </a:p>
          <a:p>
            <a:endParaRPr lang="en-US" sz="2400" dirty="0">
              <a:solidFill>
                <a:srgbClr val="0078B9"/>
              </a:solidFill>
              <a:latin typeface="Adobe Devanagari" panose="02040503050201020203" pitchFamily="18" charset="0"/>
              <a:cs typeface="Adobe Devanagari" panose="02040503050201020203" pitchFamily="18" charset="0"/>
            </a:endParaRPr>
          </a:p>
          <a:p>
            <a:r>
              <a:rPr lang="en-US" sz="2400" i="1" dirty="0">
                <a:latin typeface="Adobe Devanagari" panose="02040503050201020203" pitchFamily="18" charset="0"/>
                <a:cs typeface="Adobe Devanagari" panose="02040503050201020203" pitchFamily="18" charset="0"/>
              </a:rPr>
              <a:t>	</a:t>
            </a:r>
            <a:r>
              <a:rPr lang="en-US" sz="2400" dirty="0">
                <a:latin typeface="Adobe Devanagari" panose="02040503050201020203" pitchFamily="18" charset="0"/>
                <a:cs typeface="Adobe Devanagari" panose="02040503050201020203" pitchFamily="18" charset="0"/>
              </a:rPr>
              <a:t>a</a:t>
            </a:r>
            <a:r>
              <a:rPr lang="en-US" altLang="zh-CN" sz="2400" dirty="0">
                <a:latin typeface="Adobe Devanagari" panose="02040503050201020203" pitchFamily="18" charset="0"/>
                <a:cs typeface="Adobe Devanagari" panose="02040503050201020203" pitchFamily="18" charset="0"/>
              </a:rPr>
              <a:t>vg.</a:t>
            </a:r>
            <a:r>
              <a:rPr lang="en-US" altLang="en-US" sz="2400" dirty="0"/>
              <a:t> degree: </a:t>
            </a:r>
            <a:r>
              <a:rPr lang="en-US" altLang="en-US" sz="2400" i="1" dirty="0"/>
              <a:t>k =</a:t>
            </a:r>
            <a:r>
              <a:rPr lang="en-US" sz="2400" i="1" dirty="0" err="1">
                <a:latin typeface="Adobe Devanagari" panose="02040503050201020203" pitchFamily="18" charset="0"/>
                <a:cs typeface="Adobe Devanagari" panose="02040503050201020203" pitchFamily="18" charset="0"/>
              </a:rPr>
              <a:t>pN</a:t>
            </a:r>
            <a:r>
              <a:rPr lang="en-US" sz="2400" i="1" dirty="0">
                <a:latin typeface="Adobe Devanagari" panose="02040503050201020203" pitchFamily="18" charset="0"/>
                <a:cs typeface="Adobe Devanagari" panose="02040503050201020203" pitchFamily="18" charset="0"/>
              </a:rPr>
              <a:t>=2M/N </a:t>
            </a:r>
          </a:p>
          <a:p>
            <a:r>
              <a:rPr lang="en-US" sz="2400" i="1" dirty="0">
                <a:latin typeface="Adobe Devanagari" panose="02040503050201020203" pitchFamily="18" charset="0"/>
                <a:cs typeface="Adobe Devanagari" panose="02040503050201020203" pitchFamily="18" charset="0"/>
              </a:rPr>
              <a:t>			==&gt; p=2M/N</a:t>
            </a:r>
            <a:r>
              <a:rPr lang="en-US" sz="2400" i="1" baseline="30000" dirty="0">
                <a:latin typeface="Adobe Devanagari" panose="02040503050201020203" pitchFamily="18" charset="0"/>
                <a:cs typeface="Adobe Devanagari" panose="02040503050201020203" pitchFamily="18" charset="0"/>
              </a:rPr>
              <a:t>2</a:t>
            </a:r>
            <a:r>
              <a:rPr lang="en-US" altLang="zh-CN" sz="2400" i="1" dirty="0">
                <a:latin typeface="Adobe Devanagari" panose="02040503050201020203" pitchFamily="18" charset="0"/>
                <a:cs typeface="Adobe Devanagari" panose="02040503050201020203" pitchFamily="18" charset="0"/>
              </a:rPr>
              <a:t>, close to 0</a:t>
            </a:r>
            <a:r>
              <a:rPr lang="zh-CN" altLang="en-US" sz="2400" i="1" dirty="0">
                <a:latin typeface="Adobe Devanagari" panose="02040503050201020203" pitchFamily="18" charset="0"/>
                <a:cs typeface="Adobe Devanagari" panose="02040503050201020203" pitchFamily="18" charset="0"/>
              </a:rPr>
              <a:t> </a:t>
            </a:r>
            <a:r>
              <a:rPr lang="en-US" altLang="zh-CN" sz="2400" i="1" dirty="0">
                <a:latin typeface="Adobe Devanagari" panose="02040503050201020203" pitchFamily="18" charset="0"/>
                <a:cs typeface="Adobe Devanagari" panose="02040503050201020203" pitchFamily="18" charset="0"/>
              </a:rPr>
              <a:t>when</a:t>
            </a:r>
            <a:r>
              <a:rPr lang="zh-CN" altLang="en-US" sz="2400" i="1" dirty="0">
                <a:latin typeface="Adobe Devanagari" panose="02040503050201020203" pitchFamily="18" charset="0"/>
                <a:cs typeface="Adobe Devanagari" panose="02040503050201020203" pitchFamily="18" charset="0"/>
              </a:rPr>
              <a:t> </a:t>
            </a:r>
            <a:r>
              <a:rPr lang="en-US" altLang="zh-CN" sz="2400" i="1" dirty="0">
                <a:latin typeface="Adobe Devanagari" panose="02040503050201020203" pitchFamily="18" charset="0"/>
                <a:cs typeface="Adobe Devanagari" panose="02040503050201020203" pitchFamily="18" charset="0"/>
              </a:rPr>
              <a:t>N</a:t>
            </a:r>
            <a:r>
              <a:rPr lang="zh-CN" altLang="en-US" sz="2400" i="1" dirty="0">
                <a:latin typeface="Adobe Devanagari" panose="02040503050201020203" pitchFamily="18" charset="0"/>
                <a:cs typeface="Adobe Devanagari" panose="02040503050201020203" pitchFamily="18" charset="0"/>
              </a:rPr>
              <a:t> </a:t>
            </a:r>
            <a:r>
              <a:rPr lang="en-US" altLang="zh-CN" sz="2400" i="1" dirty="0">
                <a:latin typeface="Adobe Devanagari" panose="02040503050201020203" pitchFamily="18" charset="0"/>
                <a:cs typeface="Adobe Devanagari" panose="02040503050201020203" pitchFamily="18" charset="0"/>
              </a:rPr>
              <a:t>is</a:t>
            </a:r>
            <a:r>
              <a:rPr lang="zh-CN" altLang="en-US" sz="2400" i="1" dirty="0">
                <a:latin typeface="Adobe Devanagari" panose="02040503050201020203" pitchFamily="18" charset="0"/>
                <a:cs typeface="Adobe Devanagari" panose="02040503050201020203" pitchFamily="18" charset="0"/>
              </a:rPr>
              <a:t> </a:t>
            </a:r>
            <a:r>
              <a:rPr lang="en-US" altLang="zh-CN" sz="2400" i="1" dirty="0">
                <a:latin typeface="Adobe Devanagari" panose="02040503050201020203" pitchFamily="18" charset="0"/>
                <a:cs typeface="Adobe Devanagari" panose="02040503050201020203" pitchFamily="18" charset="0"/>
              </a:rPr>
              <a:t>large</a:t>
            </a:r>
            <a:endParaRPr lang="en-US" sz="2400" i="1" dirty="0">
              <a:latin typeface="Adobe Devanagari" panose="02040503050201020203" pitchFamily="18" charset="0"/>
              <a:cs typeface="Adobe Devanagari" panose="02040503050201020203" pitchFamily="18" charset="0"/>
            </a:endParaRPr>
          </a:p>
        </p:txBody>
      </p:sp>
      <p:sp>
        <p:nvSpPr>
          <p:cNvPr id="3" name="Content Placeholder 2">
            <a:extLst>
              <a:ext uri="{FF2B5EF4-FFF2-40B4-BE49-F238E27FC236}">
                <a16:creationId xmlns:a16="http://schemas.microsoft.com/office/drawing/2014/main" id="{059BD57C-47D6-CF52-0D65-5537D5562F5F}"/>
              </a:ext>
            </a:extLst>
          </p:cNvPr>
          <p:cNvSpPr>
            <a:spLocks noGrp="1"/>
          </p:cNvSpPr>
          <p:nvPr>
            <p:ph idx="1"/>
          </p:nvPr>
        </p:nvSpPr>
        <p:spPr>
          <a:xfrm>
            <a:off x="628650" y="5383529"/>
            <a:ext cx="7886700" cy="1109345"/>
          </a:xfrm>
        </p:spPr>
        <p:txBody>
          <a:bodyPr>
            <a:normAutofit/>
          </a:bodyPr>
          <a:lstStyle/>
          <a:p>
            <a:pPr marL="0" indent="0">
              <a:spcBef>
                <a:spcPts val="0"/>
              </a:spcBef>
              <a:buNone/>
            </a:pPr>
            <a:r>
              <a:rPr lang="en-US" sz="2400" dirty="0">
                <a:solidFill>
                  <a:srgbClr val="C00000"/>
                </a:solidFill>
              </a:rPr>
              <a:t>Can we design a network generation model (other than the ER graph) to have both (</a:t>
            </a:r>
            <a:r>
              <a:rPr lang="en-US" sz="2400" dirty="0" err="1">
                <a:solidFill>
                  <a:srgbClr val="C00000"/>
                </a:solidFill>
              </a:rPr>
              <a:t>i</a:t>
            </a:r>
            <a:r>
              <a:rPr lang="en-US" sz="2400" dirty="0">
                <a:solidFill>
                  <a:srgbClr val="C00000"/>
                </a:solidFill>
              </a:rPr>
              <a:t>) short avg distance (ii) high clustering?</a:t>
            </a:r>
          </a:p>
          <a:p>
            <a:pPr marL="0" indent="0" defTabSz="914400">
              <a:spcBef>
                <a:spcPts val="0"/>
              </a:spcBef>
              <a:buNone/>
            </a:pPr>
            <a:endParaRPr lang="en-US" dirty="0">
              <a:solidFill>
                <a:srgbClr val="C00000"/>
              </a:solidFill>
            </a:endParaRPr>
          </a:p>
        </p:txBody>
      </p:sp>
    </p:spTree>
    <p:extLst>
      <p:ext uri="{BB962C8B-B14F-4D97-AF65-F5344CB8AC3E}">
        <p14:creationId xmlns:p14="http://schemas.microsoft.com/office/powerpoint/2010/main" val="325764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Watts–</a:t>
            </a:r>
            <a:r>
              <a:rPr lang="en-US" dirty="0" err="1"/>
              <a:t>Strogatz</a:t>
            </a:r>
            <a:r>
              <a:rPr lang="en-US" dirty="0"/>
              <a:t>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661208"/>
                <a:ext cx="8206740" cy="4351338"/>
              </a:xfrm>
            </p:spPr>
            <p:txBody>
              <a:bodyPr>
                <a:noAutofit/>
              </a:bodyPr>
              <a:lstStyle/>
              <a:p>
                <a:pPr marL="0" lvl="0" indent="0">
                  <a:lnSpc>
                    <a:spcPct val="100000"/>
                  </a:lnSpc>
                  <a:spcBef>
                    <a:spcPts val="0"/>
                  </a:spcBef>
                  <a:buNone/>
                  <a:defRPr/>
                </a:pPr>
                <a:r>
                  <a:rPr lang="en-US" sz="2000" b="1" dirty="0">
                    <a:latin typeface="+mn-lt"/>
                  </a:rPr>
                  <a:t>Motivation: </a:t>
                </a:r>
                <a:r>
                  <a:rPr lang="en-US" sz="2000" dirty="0">
                    <a:latin typeface="+mn-lt"/>
                  </a:rPr>
                  <a:t>Social networks often exhibit both short avg. distance and </a:t>
                </a:r>
                <a:r>
                  <a:rPr lang="en-US" sz="2000" dirty="0"/>
                  <a:t>high clustering coefficient</a:t>
                </a:r>
                <a:r>
                  <a:rPr lang="en-US" sz="2000" dirty="0">
                    <a:latin typeface="+mn-lt"/>
                  </a:rPr>
                  <a:t>. However, the two properties seem to go against each other (e.g., in the following regular lattice network, </a:t>
                </a:r>
                <a:r>
                  <a:rPr lang="en-US" sz="2000" dirty="0">
                    <a:solidFill>
                      <a:srgbClr val="0078B9"/>
                    </a:solidFill>
                    <a:latin typeface="+mn-lt"/>
                  </a:rPr>
                  <a:t>what is its clustering coefficient and avg distance?</a:t>
                </a:r>
                <a:r>
                  <a:rPr lang="en-US" sz="2000" dirty="0">
                    <a:latin typeface="+mn-lt"/>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1800" b="1"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b="1"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b="1"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800" b="1"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1" dirty="0">
                    <a:solidFill>
                      <a:srgbClr val="C00000"/>
                    </a:solidFill>
                    <a:latin typeface="+mn-lt"/>
                  </a:rPr>
                  <a:t>WS Network generation process:</a:t>
                </a:r>
                <a:endParaRPr lang="en-US" sz="2000" b="1" dirty="0">
                  <a:latin typeface="+mn-lt"/>
                </a:endParaRPr>
              </a:p>
              <a:p>
                <a:pPr defTabSz="914400">
                  <a:lnSpc>
                    <a:spcPct val="120000"/>
                  </a:lnSpc>
                  <a:spcBef>
                    <a:spcPts val="0"/>
                  </a:spcBef>
                </a:pPr>
                <a:r>
                  <a:rPr lang="en-US" sz="1800" dirty="0">
                    <a:latin typeface="+mn-lt"/>
                  </a:rPr>
                  <a:t>Start with a ring lattice of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 </m:t>
                    </m:r>
                  </m:oMath>
                </a14:m>
                <a:r>
                  <a:rPr lang="en-US" sz="1800" dirty="0">
                    <a:latin typeface="+mn-lt"/>
                  </a:rPr>
                  <a:t>nodes; each node is connected to its 2</a:t>
                </a:r>
                <a:r>
                  <a:rPr lang="en-US" sz="1800" i="1" dirty="0">
                    <a:latin typeface="+mn-lt"/>
                  </a:rPr>
                  <a:t>r</a:t>
                </a:r>
                <a:r>
                  <a:rPr lang="en-US" sz="1800" dirty="0">
                    <a:latin typeface="+mn-lt"/>
                  </a:rPr>
                  <a:t> nearest nodes.</a:t>
                </a:r>
              </a:p>
              <a:p>
                <a:pPr marL="0" indent="0" defTabSz="914400">
                  <a:lnSpc>
                    <a:spcPct val="120000"/>
                  </a:lnSpc>
                  <a:spcBef>
                    <a:spcPts val="0"/>
                  </a:spcBef>
                  <a:buNone/>
                </a:pPr>
                <a:r>
                  <a:rPr lang="en-US" sz="1800" dirty="0">
                    <a:latin typeface="+mn-lt"/>
                  </a:rPr>
                  <a:t>     (think of each node as a tribe in ancient times; each only contacts nearby tribes)</a:t>
                </a:r>
              </a:p>
              <a:p>
                <a:pPr defTabSz="914400">
                  <a:lnSpc>
                    <a:spcPct val="120000"/>
                  </a:lnSpc>
                  <a:spcBef>
                    <a:spcPts val="0"/>
                  </a:spcBef>
                </a:pPr>
                <a:r>
                  <a:rPr lang="en-US" sz="1800" dirty="0">
                    <a:latin typeface="+mn-lt"/>
                  </a:rPr>
                  <a:t>Fix a parameter </a:t>
                </a:r>
                <a14:m>
                  <m:oMath xmlns:m="http://schemas.openxmlformats.org/officeDocument/2006/math">
                    <m:r>
                      <a:rPr lang="en-US" sz="1800" i="1">
                        <a:latin typeface="Cambria Math" panose="02040503050406030204" pitchFamily="18" charset="0"/>
                      </a:rPr>
                      <m:t>𝑝</m:t>
                    </m:r>
                    <m:r>
                      <a:rPr lang="en-US" sz="1800" i="1">
                        <a:latin typeface="Cambria Math" panose="02040503050406030204" pitchFamily="18" charset="0"/>
                        <a:ea typeface="Cambria Math" charset="0"/>
                        <a:cs typeface="Cambria Math" charset="0"/>
                      </a:rPr>
                      <m:t>∈[0,1]</m:t>
                    </m:r>
                  </m:oMath>
                </a14:m>
                <a:r>
                  <a:rPr lang="en-US" altLang="zh-CN" sz="1800" dirty="0">
                    <a:latin typeface="+mn-lt"/>
                  </a:rPr>
                  <a:t>.</a:t>
                </a:r>
                <a:endParaRPr lang="en-US" sz="1800" dirty="0">
                  <a:latin typeface="+mn-lt"/>
                </a:endParaRPr>
              </a:p>
              <a:p>
                <a:pPr defTabSz="914400">
                  <a:lnSpc>
                    <a:spcPct val="120000"/>
                  </a:lnSpc>
                  <a:spcBef>
                    <a:spcPts val="0"/>
                  </a:spcBef>
                </a:pPr>
                <a:r>
                  <a:rPr lang="en-US" sz="1800" dirty="0">
                    <a:latin typeface="+mn-lt"/>
                  </a:rPr>
                  <a:t>For each node </a:t>
                </a:r>
                <a14:m>
                  <m:oMath xmlns:m="http://schemas.openxmlformats.org/officeDocument/2006/math">
                    <m:r>
                      <a:rPr lang="en-US" sz="1800" i="1" dirty="0" smtClean="0">
                        <a:latin typeface="Cambria Math" panose="02040503050406030204" pitchFamily="18" charset="0"/>
                      </a:rPr>
                      <m:t>𝑢</m:t>
                    </m:r>
                  </m:oMath>
                </a14:m>
                <a:r>
                  <a:rPr lang="en-US" sz="1800" dirty="0">
                    <a:latin typeface="+mn-lt"/>
                  </a:rPr>
                  <a:t>, consider the edge</a:t>
                </a:r>
                <a:r>
                  <a:rPr lang="en-US" altLang="zh-CN" sz="1800" dirty="0">
                    <a:latin typeface="+mn-lt"/>
                  </a:rPr>
                  <a:t>s</a:t>
                </a:r>
                <a:r>
                  <a:rPr lang="zh-CN" altLang="en-US" sz="1800" dirty="0">
                    <a:latin typeface="+mn-lt"/>
                  </a:rPr>
                  <a:t> </a:t>
                </a:r>
                <a:r>
                  <a:rPr lang="en-US" sz="1800" dirty="0">
                    <a:latin typeface="+mn-lt"/>
                  </a:rPr>
                  <a:t>to its </a:t>
                </a:r>
                <a:r>
                  <a:rPr lang="en-US" sz="1800" i="1" dirty="0">
                    <a:latin typeface="+mn-lt"/>
                  </a:rPr>
                  <a:t>r</a:t>
                </a:r>
                <a:r>
                  <a:rPr lang="en-US" sz="1800" dirty="0">
                    <a:latin typeface="+mn-lt"/>
                  </a:rPr>
                  <a:t> nearest (clockwise) neighbor</a:t>
                </a:r>
                <a:r>
                  <a:rPr lang="en-US" altLang="zh-CN" sz="1800" dirty="0">
                    <a:latin typeface="+mn-lt"/>
                  </a:rPr>
                  <a:t>s</a:t>
                </a:r>
                <a:r>
                  <a:rPr lang="en-US" sz="1800" dirty="0">
                    <a:latin typeface="+mn-lt"/>
                  </a:rPr>
                  <a:t>. With prob</a:t>
                </a:r>
                <a:r>
                  <a:rPr lang="en-US" altLang="zh-CN" sz="1800" dirty="0">
                    <a:latin typeface="+mn-lt"/>
                  </a:rPr>
                  <a:t>.</a:t>
                </a:r>
                <a:r>
                  <a:rPr lang="en-US" sz="1800" dirty="0">
                    <a:latin typeface="+mn-lt"/>
                  </a:rPr>
                  <a:t> </a:t>
                </a:r>
                <a14:m>
                  <m:oMath xmlns:m="http://schemas.openxmlformats.org/officeDocument/2006/math">
                    <m:r>
                      <a:rPr lang="en-US" sz="1800" i="1" dirty="0" smtClean="0">
                        <a:latin typeface="Cambria Math" panose="02040503050406030204" pitchFamily="18" charset="0"/>
                      </a:rPr>
                      <m:t>𝑝</m:t>
                    </m:r>
                  </m:oMath>
                </a14:m>
                <a:r>
                  <a:rPr lang="en-US" sz="1800" dirty="0">
                    <a:latin typeface="+mn-lt"/>
                  </a:rPr>
                  <a:t>, rewire </a:t>
                </a:r>
                <a:r>
                  <a:rPr lang="en-US" altLang="zh-CN" sz="1800" dirty="0">
                    <a:latin typeface="+mn-lt"/>
                  </a:rPr>
                  <a:t>each</a:t>
                </a:r>
                <a:r>
                  <a:rPr lang="zh-CN" altLang="en-US" sz="1800" dirty="0">
                    <a:latin typeface="+mn-lt"/>
                  </a:rPr>
                  <a:t> </a:t>
                </a:r>
                <a:r>
                  <a:rPr lang="en-US" sz="1800" dirty="0">
                    <a:latin typeface="+mn-lt"/>
                  </a:rPr>
                  <a:t>edge so it connects </a:t>
                </a:r>
                <a14:m>
                  <m:oMath xmlns:m="http://schemas.openxmlformats.org/officeDocument/2006/math">
                    <m:r>
                      <a:rPr lang="en-US" sz="1800" i="1" dirty="0" smtClean="0">
                        <a:latin typeface="Cambria Math" panose="02040503050406030204" pitchFamily="18" charset="0"/>
                      </a:rPr>
                      <m:t>𝑢</m:t>
                    </m:r>
                  </m:oMath>
                </a14:m>
                <a:r>
                  <a:rPr lang="en-US" sz="1800" dirty="0">
                    <a:latin typeface="+mn-lt"/>
                  </a:rPr>
                  <a:t> to a random node</a:t>
                </a:r>
                <a:r>
                  <a:rPr lang="zh-CN" altLang="en-US" sz="1800" dirty="0">
                    <a:latin typeface="+mn-lt"/>
                  </a:rPr>
                  <a:t> </a:t>
                </a:r>
                <a:r>
                  <a:rPr lang="en-US" altLang="zh-CN" sz="1800" dirty="0">
                    <a:latin typeface="+mn-lt"/>
                  </a:rPr>
                  <a:t>in</a:t>
                </a:r>
                <a:r>
                  <a:rPr lang="zh-CN" altLang="en-US" sz="1800" dirty="0">
                    <a:latin typeface="+mn-lt"/>
                  </a:rPr>
                  <a:t> </a:t>
                </a:r>
                <a:r>
                  <a:rPr lang="en-US" altLang="zh-CN" sz="1800" dirty="0">
                    <a:latin typeface="+mn-lt"/>
                  </a:rPr>
                  <a:t>the</a:t>
                </a:r>
                <a:r>
                  <a:rPr lang="zh-CN" altLang="en-US" sz="1800" dirty="0">
                    <a:latin typeface="+mn-lt"/>
                  </a:rPr>
                  <a:t> </a:t>
                </a:r>
                <a:r>
                  <a:rPr lang="en-US" altLang="zh-CN" sz="1800" dirty="0">
                    <a:latin typeface="+mn-lt"/>
                  </a:rPr>
                  <a:t>network</a:t>
                </a:r>
                <a:r>
                  <a:rPr lang="en-US" sz="1800" dirty="0">
                    <a:latin typeface="+mn-lt"/>
                  </a:rPr>
                  <a:t>. </a:t>
                </a:r>
              </a:p>
              <a:p>
                <a:pPr defTabSz="914400">
                  <a:lnSpc>
                    <a:spcPct val="120000"/>
                  </a:lnSpc>
                  <a:spcBef>
                    <a:spcPts val="0"/>
                  </a:spcBef>
                </a:pPr>
                <a:r>
                  <a:rPr lang="en-US" sz="1800" dirty="0">
                    <a:latin typeface="+mn-lt"/>
                  </a:rPr>
                  <a:t>Continue this process until each edge has been considered for rewiring once.</a:t>
                </a:r>
              </a:p>
              <a:p>
                <a:pPr defTabSz="914400">
                  <a:spcBef>
                    <a:spcPts val="0"/>
                  </a:spcBef>
                </a:pPr>
                <a:endParaRPr lang="en-US" dirty="0"/>
              </a:p>
              <a:p>
                <a:pPr defTabSz="914400">
                  <a:spcBef>
                    <a:spcPts val="0"/>
                  </a:spcBef>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661208"/>
                <a:ext cx="8206740" cy="4351338"/>
              </a:xfrm>
              <a:blipFill>
                <a:blip r:embed="rId3"/>
                <a:stretch>
                  <a:fillRect l="-773" t="-875" b="-93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24</a:t>
            </a:fld>
            <a:endParaRPr lang="en-US" dirty="0"/>
          </a:p>
        </p:txBody>
      </p:sp>
      <p:pic>
        <p:nvPicPr>
          <p:cNvPr id="6" name="Picture 5">
            <a:extLst>
              <a:ext uri="{FF2B5EF4-FFF2-40B4-BE49-F238E27FC236}">
                <a16:creationId xmlns:a16="http://schemas.microsoft.com/office/drawing/2014/main" id="{620ABB76-57FA-BE47-27EA-33BE5195D746}"/>
              </a:ext>
            </a:extLst>
          </p:cNvPr>
          <p:cNvPicPr>
            <a:picLocks noChangeAspect="1"/>
          </p:cNvPicPr>
          <p:nvPr/>
        </p:nvPicPr>
        <p:blipFill>
          <a:blip r:embed="rId4"/>
          <a:stretch>
            <a:fillRect/>
          </a:stretch>
        </p:blipFill>
        <p:spPr>
          <a:xfrm>
            <a:off x="6855144" y="2718227"/>
            <a:ext cx="1348740" cy="1361585"/>
          </a:xfrm>
          <a:prstGeom prst="rect">
            <a:avLst/>
          </a:prstGeom>
        </p:spPr>
      </p:pic>
    </p:spTree>
    <p:extLst>
      <p:ext uri="{BB962C8B-B14F-4D97-AF65-F5344CB8AC3E}">
        <p14:creationId xmlns:p14="http://schemas.microsoft.com/office/powerpoint/2010/main" val="326562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29601" cy="1325563"/>
          </a:xfrm>
        </p:spPr>
        <p:txBody>
          <a:bodyPr/>
          <a:lstStyle/>
          <a:p>
            <a:r>
              <a:rPr lang="en-US" dirty="0"/>
              <a:t>WS model (</a:t>
            </a:r>
            <a:r>
              <a:rPr lang="en-US" sz="4400" dirty="0"/>
              <a:t>Small-world networks)</a:t>
            </a:r>
            <a:endParaRPr lang="en-US" dirty="0"/>
          </a:p>
        </p:txBody>
      </p:sp>
      <p:sp>
        <p:nvSpPr>
          <p:cNvPr id="4" name="Slide Number Placeholder 3"/>
          <p:cNvSpPr>
            <a:spLocks noGrp="1"/>
          </p:cNvSpPr>
          <p:nvPr>
            <p:ph type="sldNum" sz="quarter" idx="12"/>
          </p:nvPr>
        </p:nvSpPr>
        <p:spPr/>
        <p:txBody>
          <a:bodyPr/>
          <a:lstStyle/>
          <a:p>
            <a:fld id="{9B859509-BFEE-CA40-84A0-0163C85EF061}"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45" y="1627805"/>
            <a:ext cx="7173110" cy="349459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28650" y="5272570"/>
                <a:ext cx="8229601" cy="430887"/>
              </a:xfrm>
              <a:prstGeom prst="rect">
                <a:avLst/>
              </a:prstGeom>
            </p:spPr>
            <p:txBody>
              <a:bodyPr wrap="square">
                <a:spAutoFit/>
              </a:bodyPr>
              <a:lstStyle/>
              <a:p>
                <a:pPr lvl="0" defTabSz="914400">
                  <a:defRPr/>
                </a:pPr>
                <a:r>
                  <a:rPr lang="en-US" sz="2200" dirty="0">
                    <a:solidFill>
                      <a:srgbClr val="C00000"/>
                    </a:solidFill>
                  </a:rPr>
                  <a:t>What is the mean distance and clustering coefficient for different </a:t>
                </a:r>
                <a14:m>
                  <m:oMath xmlns:m="http://schemas.openxmlformats.org/officeDocument/2006/math">
                    <m:r>
                      <a:rPr lang="en-US" sz="2200" i="1" dirty="0" smtClean="0">
                        <a:solidFill>
                          <a:srgbClr val="C00000"/>
                        </a:solidFill>
                        <a:latin typeface="Cambria Math" charset="0"/>
                      </a:rPr>
                      <m:t>𝑝</m:t>
                    </m:r>
                  </m:oMath>
                </a14:m>
                <a:r>
                  <a:rPr lang="en-US" sz="2200" dirty="0">
                    <a:solidFill>
                      <a:srgbClr val="C00000"/>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628650" y="5272570"/>
                <a:ext cx="8229601" cy="430887"/>
              </a:xfrm>
              <a:prstGeom prst="rect">
                <a:avLst/>
              </a:prstGeom>
              <a:blipFill>
                <a:blip r:embed="rId3"/>
                <a:stretch>
                  <a:fillRect l="-924" t="-11429" b="-25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158D331-F208-BF88-F001-3D7AC633AC26}"/>
              </a:ext>
            </a:extLst>
          </p:cNvPr>
          <p:cNvSpPr txBox="1"/>
          <p:nvPr/>
        </p:nvSpPr>
        <p:spPr>
          <a:xfrm>
            <a:off x="4006588" y="6169708"/>
            <a:ext cx="3522925" cy="646331"/>
          </a:xfrm>
          <a:prstGeom prst="rect">
            <a:avLst/>
          </a:prstGeom>
          <a:noFill/>
        </p:spPr>
        <p:txBody>
          <a:bodyPr wrap="square" rtlCol="0">
            <a:spAutoFit/>
          </a:bodyPr>
          <a:lstStyle/>
          <a:p>
            <a:r>
              <a:rPr lang="en-US" dirty="0">
                <a:solidFill>
                  <a:schemeClr val="bg1">
                    <a:lumMod val="50000"/>
                  </a:schemeClr>
                </a:solidFill>
                <a:latin typeface="Adobe Devanagari"/>
              </a:rPr>
              <a:t>Watts and </a:t>
            </a:r>
            <a:r>
              <a:rPr lang="en-US" dirty="0" err="1">
                <a:solidFill>
                  <a:schemeClr val="bg1">
                    <a:lumMod val="50000"/>
                  </a:schemeClr>
                </a:solidFill>
                <a:latin typeface="Adobe Devanagari"/>
              </a:rPr>
              <a:t>Strogatz</a:t>
            </a:r>
            <a:r>
              <a:rPr lang="en-US" dirty="0">
                <a:solidFill>
                  <a:schemeClr val="bg1">
                    <a:lumMod val="50000"/>
                  </a:schemeClr>
                </a:solidFill>
                <a:latin typeface="Adobe Devanagari"/>
              </a:rPr>
              <a:t>. </a:t>
            </a:r>
            <a:r>
              <a:rPr lang="en-US" i="1" dirty="0">
                <a:solidFill>
                  <a:schemeClr val="bg1">
                    <a:lumMod val="50000"/>
                  </a:schemeClr>
                </a:solidFill>
                <a:latin typeface="Adobe Devanagari"/>
              </a:rPr>
              <a:t>Nature</a:t>
            </a:r>
            <a:r>
              <a:rPr lang="en-US" dirty="0">
                <a:solidFill>
                  <a:schemeClr val="bg1">
                    <a:lumMod val="50000"/>
                  </a:schemeClr>
                </a:solidFill>
                <a:latin typeface="Adobe Devanagari"/>
              </a:rPr>
              <a:t>, 1998.</a:t>
            </a:r>
          </a:p>
          <a:p>
            <a:endParaRPr lang="en-US" dirty="0">
              <a:solidFill>
                <a:schemeClr val="bg1">
                  <a:lumMod val="50000"/>
                </a:schemeClr>
              </a:solidFill>
              <a:latin typeface="Adobe Devanagari"/>
            </a:endParaRPr>
          </a:p>
        </p:txBody>
      </p:sp>
    </p:spTree>
    <p:extLst>
      <p:ext uri="{BB962C8B-B14F-4D97-AF65-F5344CB8AC3E}">
        <p14:creationId xmlns:p14="http://schemas.microsoft.com/office/powerpoint/2010/main" val="149704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762000" y="1512164"/>
                <a:ext cx="9418320" cy="498070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Simulation with </a:t>
                </a:r>
                <a14:m>
                  <m:oMath xmlns:m="http://schemas.openxmlformats.org/officeDocument/2006/math">
                    <m:r>
                      <a:rPr lang="en-US" sz="2000" i="1" dirty="0" smtClean="0">
                        <a:latin typeface="Cambria Math" charset="0"/>
                      </a:rPr>
                      <m:t>𝑘</m:t>
                    </m:r>
                    <m:r>
                      <a:rPr lang="en-US" sz="2000" i="1" dirty="0" smtClean="0">
                        <a:latin typeface="Cambria Math" charset="0"/>
                      </a:rPr>
                      <m:t> = 10 </m:t>
                    </m:r>
                  </m:oMath>
                </a14:m>
                <a:r>
                  <a:rPr lang="en-US" sz="2000" dirty="0"/>
                  <a:t>and </a:t>
                </a:r>
                <a14:m>
                  <m:oMath xmlns:m="http://schemas.openxmlformats.org/officeDocument/2006/math">
                    <m:r>
                      <a:rPr lang="en-US" sz="2000" i="1" dirty="0" smtClean="0">
                        <a:latin typeface="Cambria Math" charset="0"/>
                      </a:rPr>
                      <m:t>𝑛</m:t>
                    </m:r>
                    <m:r>
                      <a:rPr lang="en-US" sz="2000" i="1" dirty="0" smtClean="0">
                        <a:latin typeface="Cambria Math" charset="0"/>
                      </a:rPr>
                      <m:t> = 1000 </m:t>
                    </m:r>
                  </m:oMath>
                </a14:m>
                <a:r>
                  <a:rPr lang="en-US" sz="2000" dirty="0"/>
                  <a:t>averaged over 20 runs. </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i="1" dirty="0" smtClean="0">
                        <a:latin typeface="Cambria Math" charset="0"/>
                      </a:rPr>
                      <m:t>𝐶</m:t>
                    </m:r>
                    <m:r>
                      <a:rPr lang="en-US" sz="2000" i="1" dirty="0" smtClean="0">
                        <a:latin typeface="Cambria Math" charset="0"/>
                      </a:rPr>
                      <m:t>(</m:t>
                    </m:r>
                    <m:r>
                      <a:rPr lang="en-US" sz="2000" i="1" dirty="0" smtClean="0">
                        <a:latin typeface="Cambria Math" charset="0"/>
                      </a:rPr>
                      <m:t>𝑝</m:t>
                    </m:r>
                    <m:r>
                      <a:rPr lang="en-US" sz="2000" i="1" dirty="0" smtClean="0">
                        <a:latin typeface="Cambria Math" charset="0"/>
                      </a:rPr>
                      <m:t>) = </m:t>
                    </m:r>
                  </m:oMath>
                </a14:m>
                <a:r>
                  <a:rPr lang="en-US" sz="2000" dirty="0"/>
                  <a:t>mean clustering coefficient of network with parameter </a:t>
                </a:r>
                <a14:m>
                  <m:oMath xmlns:m="http://schemas.openxmlformats.org/officeDocument/2006/math">
                    <m:r>
                      <a:rPr lang="en-US" sz="2000" i="1" dirty="0" smtClean="0">
                        <a:latin typeface="Cambria Math" charset="0"/>
                      </a:rPr>
                      <m:t>𝑝</m:t>
                    </m:r>
                  </m:oMath>
                </a14:m>
                <a:r>
                  <a:rPr lang="en-US" sz="2000" dirty="0"/>
                  <a:t>. </a:t>
                </a:r>
              </a:p>
              <a:p>
                <a:pPr marL="0" indent="0" defTabSz="914400">
                  <a:spcBef>
                    <a:spcPts val="0"/>
                  </a:spcBef>
                  <a:buNone/>
                </a:pPr>
                <a14:m>
                  <m:oMath xmlns:m="http://schemas.openxmlformats.org/officeDocument/2006/math">
                    <m:r>
                      <a:rPr lang="en-US" sz="2000" i="1" dirty="0" smtClean="0">
                        <a:latin typeface="Cambria Math" charset="0"/>
                      </a:rPr>
                      <m:t>𝐿</m:t>
                    </m:r>
                    <m:r>
                      <a:rPr lang="en-US" sz="2000" i="1" dirty="0" smtClean="0">
                        <a:latin typeface="Cambria Math" charset="0"/>
                      </a:rPr>
                      <m:t>(</m:t>
                    </m:r>
                    <m:r>
                      <a:rPr lang="en-US" sz="2000" i="1" dirty="0" smtClean="0">
                        <a:latin typeface="Cambria Math" charset="0"/>
                      </a:rPr>
                      <m:t>𝑝</m:t>
                    </m:r>
                    <m:r>
                      <a:rPr lang="en-US" sz="2000" i="1" dirty="0">
                        <a:latin typeface="Cambria Math" charset="0"/>
                      </a:rPr>
                      <m:t>) = </m:t>
                    </m:r>
                  </m:oMath>
                </a14:m>
                <a:r>
                  <a:rPr lang="en-US" sz="2000" dirty="0"/>
                  <a:t>mean distance of network with parameter </a:t>
                </a:r>
                <a14:m>
                  <m:oMath xmlns:m="http://schemas.openxmlformats.org/officeDocument/2006/math">
                    <m:r>
                      <a:rPr lang="en-US" sz="2000" i="1" dirty="0" smtClean="0">
                        <a:latin typeface="Cambria Math" charset="0"/>
                      </a:rPr>
                      <m:t>𝑝</m:t>
                    </m:r>
                  </m:oMath>
                </a14:m>
                <a:r>
                  <a:rPr lang="en-US" sz="2000" dirty="0"/>
                  <a:t>.</a:t>
                </a:r>
              </a:p>
              <a:p>
                <a:pPr marL="0" indent="0">
                  <a:spcBef>
                    <a:spcPts val="0"/>
                  </a:spcBef>
                  <a:buNone/>
                </a:pPr>
                <a:r>
                  <a:rPr lang="en-US" sz="2000" i="1" dirty="0"/>
                  <a:t>L(0), C(0)</a:t>
                </a:r>
                <a:r>
                  <a:rPr lang="en-US" sz="2000" dirty="0"/>
                  <a:t> are for the regular lattice before rewiring.</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 </a:t>
                </a:r>
              </a:p>
              <a:p>
                <a:pPr marL="0" lvl="0" indent="0" defTabSz="914400">
                  <a:spcBef>
                    <a:spcPts val="0"/>
                  </a:spcBef>
                  <a:buNone/>
                </a:pPr>
                <a:endParaRPr lang="en-US" sz="20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762000" y="1512164"/>
                <a:ext cx="9418320" cy="4980709"/>
              </a:xfrm>
              <a:blipFill>
                <a:blip r:embed="rId3"/>
                <a:stretch>
                  <a:fillRect l="-674" t="-76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Model simulation</a:t>
            </a:r>
          </a:p>
        </p:txBody>
      </p:sp>
      <p:sp>
        <p:nvSpPr>
          <p:cNvPr id="4" name="Slide Number Placeholder 3"/>
          <p:cNvSpPr>
            <a:spLocks noGrp="1"/>
          </p:cNvSpPr>
          <p:nvPr>
            <p:ph type="sldNum" sz="quarter" idx="12"/>
          </p:nvPr>
        </p:nvSpPr>
        <p:spPr/>
        <p:txBody>
          <a:bodyPr/>
          <a:lstStyle/>
          <a:p>
            <a:fld id="{9B859509-BFEE-CA40-84A0-0163C85EF061}" type="slidenum">
              <a:rPr lang="en-US" smtClean="0"/>
              <a:t>26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14" y="2767602"/>
            <a:ext cx="4917455" cy="3402106"/>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5197079" y="3009822"/>
                <a:ext cx="3931931" cy="707886"/>
              </a:xfrm>
              <a:prstGeom prst="rect">
                <a:avLst/>
              </a:prstGeom>
            </p:spPr>
            <p:txBody>
              <a:bodyPr wrap="square">
                <a:spAutoFit/>
              </a:bodyPr>
              <a:lstStyle/>
              <a:p>
                <a:pPr defTabSz="914400"/>
                <a14:m>
                  <m:oMath xmlns:m="http://schemas.openxmlformats.org/officeDocument/2006/math">
                    <m:r>
                      <a:rPr lang="en-US" sz="2000" i="1" dirty="0" smtClean="0">
                        <a:latin typeface="Cambria Math" charset="0"/>
                      </a:rPr>
                      <m:t>𝐿</m:t>
                    </m:r>
                  </m:oMath>
                </a14:m>
                <a:r>
                  <a:rPr lang="en-US" sz="2000" dirty="0"/>
                  <a:t> drops very fast as </a:t>
                </a:r>
                <a14:m>
                  <m:oMath xmlns:m="http://schemas.openxmlformats.org/officeDocument/2006/math">
                    <m:r>
                      <a:rPr lang="en-US" sz="2000" i="1" dirty="0" smtClean="0">
                        <a:latin typeface="Cambria Math" charset="0"/>
                      </a:rPr>
                      <m:t>𝑝</m:t>
                    </m:r>
                  </m:oMath>
                </a14:m>
                <a:r>
                  <a:rPr lang="en-US" sz="2000" dirty="0"/>
                  <a:t> increase. </a:t>
                </a:r>
                <a14:m>
                  <m:oMath xmlns:m="http://schemas.openxmlformats.org/officeDocument/2006/math">
                    <m:r>
                      <a:rPr lang="en-US" sz="2000" i="1" dirty="0" smtClean="0">
                        <a:latin typeface="Cambria Math" charset="0"/>
                      </a:rPr>
                      <m:t>𝐶</m:t>
                    </m:r>
                    <m:r>
                      <a:rPr lang="en-US" sz="2000" b="0" i="0" dirty="0" smtClean="0">
                        <a:latin typeface="Cambria Math" panose="02040503050406030204" pitchFamily="18" charset="0"/>
                      </a:rPr>
                      <m:t> </m:t>
                    </m:r>
                  </m:oMath>
                </a14:m>
                <a:r>
                  <a:rPr lang="en-US" sz="2000" dirty="0"/>
                  <a:t>remains high for relatively large </a:t>
                </a:r>
                <a14:m>
                  <m:oMath xmlns:m="http://schemas.openxmlformats.org/officeDocument/2006/math">
                    <m:r>
                      <a:rPr lang="en-US" sz="2000" i="1" dirty="0" smtClean="0">
                        <a:latin typeface="Cambria Math" charset="0"/>
                      </a:rPr>
                      <m:t>𝑝</m:t>
                    </m:r>
                  </m:oMath>
                </a14:m>
                <a:r>
                  <a:rPr lang="en-US" sz="2000" dirty="0"/>
                  <a:t>.</a:t>
                </a:r>
              </a:p>
            </p:txBody>
          </p:sp>
        </mc:Choice>
        <mc:Fallback>
          <p:sp>
            <p:nvSpPr>
              <p:cNvPr id="7" name="Rectangle 6"/>
              <p:cNvSpPr>
                <a:spLocks noRot="1" noChangeAspect="1" noMove="1" noResize="1" noEditPoints="1" noAdjustHandles="1" noChangeArrowheads="1" noChangeShapeType="1" noTextEdit="1"/>
              </p:cNvSpPr>
              <p:nvPr/>
            </p:nvSpPr>
            <p:spPr>
              <a:xfrm>
                <a:off x="5197079" y="3009822"/>
                <a:ext cx="3931931" cy="707886"/>
              </a:xfrm>
              <a:prstGeom prst="rect">
                <a:avLst/>
              </a:prstGeom>
              <a:blipFill>
                <a:blip r:embed="rId5"/>
                <a:stretch>
                  <a:fillRect t="-5357" r="-965" b="-1428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19DF541-B0DA-09F7-7AD2-5B189336091A}"/>
              </a:ext>
            </a:extLst>
          </p:cNvPr>
          <p:cNvSpPr txBox="1"/>
          <p:nvPr/>
        </p:nvSpPr>
        <p:spPr>
          <a:xfrm>
            <a:off x="762000" y="6230737"/>
            <a:ext cx="3522925" cy="646331"/>
          </a:xfrm>
          <a:prstGeom prst="rect">
            <a:avLst/>
          </a:prstGeom>
          <a:noFill/>
        </p:spPr>
        <p:txBody>
          <a:bodyPr wrap="square" rtlCol="0">
            <a:spAutoFit/>
          </a:bodyPr>
          <a:lstStyle/>
          <a:p>
            <a:r>
              <a:rPr lang="en-US" dirty="0">
                <a:solidFill>
                  <a:schemeClr val="bg1">
                    <a:lumMod val="50000"/>
                  </a:schemeClr>
                </a:solidFill>
                <a:latin typeface="Adobe Devanagari"/>
              </a:rPr>
              <a:t>Watts and </a:t>
            </a:r>
            <a:r>
              <a:rPr lang="en-US" dirty="0" err="1">
                <a:solidFill>
                  <a:schemeClr val="bg1">
                    <a:lumMod val="50000"/>
                  </a:schemeClr>
                </a:solidFill>
                <a:latin typeface="Adobe Devanagari"/>
              </a:rPr>
              <a:t>Strogatz</a:t>
            </a:r>
            <a:r>
              <a:rPr lang="en-US" dirty="0">
                <a:solidFill>
                  <a:schemeClr val="bg1">
                    <a:lumMod val="50000"/>
                  </a:schemeClr>
                </a:solidFill>
                <a:latin typeface="Adobe Devanagari"/>
              </a:rPr>
              <a:t>. </a:t>
            </a:r>
            <a:r>
              <a:rPr lang="en-US" i="1" dirty="0">
                <a:solidFill>
                  <a:schemeClr val="bg1">
                    <a:lumMod val="50000"/>
                  </a:schemeClr>
                </a:solidFill>
                <a:latin typeface="Adobe Devanagari"/>
              </a:rPr>
              <a:t>Nature</a:t>
            </a:r>
            <a:r>
              <a:rPr lang="en-US" dirty="0">
                <a:solidFill>
                  <a:schemeClr val="bg1">
                    <a:lumMod val="50000"/>
                  </a:schemeClr>
                </a:solidFill>
                <a:latin typeface="Adobe Devanagari"/>
              </a:rPr>
              <a:t>, 1998.</a:t>
            </a:r>
          </a:p>
          <a:p>
            <a:endParaRPr lang="en-US" dirty="0">
              <a:solidFill>
                <a:schemeClr val="bg1">
                  <a:lumMod val="50000"/>
                </a:schemeClr>
              </a:solidFill>
              <a:latin typeface="Adobe Devanagari"/>
            </a:endParaRPr>
          </a:p>
        </p:txBody>
      </p:sp>
      <p:sp>
        <p:nvSpPr>
          <p:cNvPr id="9" name="TextBox 8">
            <a:extLst>
              <a:ext uri="{FF2B5EF4-FFF2-40B4-BE49-F238E27FC236}">
                <a16:creationId xmlns:a16="http://schemas.microsoft.com/office/drawing/2014/main" id="{FFDAB464-7EC8-4543-AB5A-B8F6D9C008CD}"/>
              </a:ext>
            </a:extLst>
          </p:cNvPr>
          <p:cNvSpPr txBox="1"/>
          <p:nvPr/>
        </p:nvSpPr>
        <p:spPr>
          <a:xfrm>
            <a:off x="5197079" y="3881058"/>
            <a:ext cx="3931931" cy="1938992"/>
          </a:xfrm>
          <a:prstGeom prst="rect">
            <a:avLst/>
          </a:prstGeom>
          <a:noFill/>
        </p:spPr>
        <p:txBody>
          <a:bodyPr wrap="square">
            <a:spAutoFit/>
          </a:bodyPr>
          <a:lstStyle/>
          <a:p>
            <a:r>
              <a:rPr lang="en-US" sz="2000" dirty="0">
                <a:solidFill>
                  <a:srgbClr val="0078B9"/>
                </a:solidFill>
                <a:cs typeface="Adobe Devanagari" panose="02040503050201020203" pitchFamily="18" charset="0"/>
              </a:rPr>
              <a:t>This simple model can reproduce certain features of social networks.</a:t>
            </a:r>
            <a:endParaRPr lang="en-US" sz="2000" dirty="0">
              <a:solidFill>
                <a:srgbClr val="C00000"/>
              </a:solidFill>
              <a:cs typeface="Adobe Devanagari" panose="02040503050201020203" pitchFamily="18" charset="0"/>
            </a:endParaRPr>
          </a:p>
          <a:p>
            <a:r>
              <a:rPr lang="en-US" sz="2000" dirty="0">
                <a:solidFill>
                  <a:srgbClr val="C00000"/>
                </a:solidFill>
                <a:cs typeface="Adobe Devanagari" panose="02040503050201020203" pitchFamily="18" charset="0"/>
              </a:rPr>
              <a:t>But it has fixed degree for all nodes!</a:t>
            </a:r>
          </a:p>
          <a:p>
            <a:endParaRPr lang="en-US" sz="2000" dirty="0">
              <a:solidFill>
                <a:srgbClr val="C00000"/>
              </a:solidFill>
              <a:cs typeface="Adobe Devanagari" panose="02040503050201020203" pitchFamily="18" charset="0"/>
            </a:endParaRPr>
          </a:p>
          <a:p>
            <a:r>
              <a:rPr lang="en-US" sz="2000" dirty="0">
                <a:solidFill>
                  <a:srgbClr val="C00000"/>
                </a:solidFill>
                <a:cs typeface="Adobe Devanagari" panose="02040503050201020203" pitchFamily="18" charset="0"/>
              </a:rPr>
              <a:t>What about the degree distribution in ER random networks?</a:t>
            </a:r>
          </a:p>
        </p:txBody>
      </p:sp>
    </p:spTree>
    <p:extLst>
      <p:ext uri="{BB962C8B-B14F-4D97-AF65-F5344CB8AC3E}">
        <p14:creationId xmlns:p14="http://schemas.microsoft.com/office/powerpoint/2010/main" val="367236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degree dist. in ER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9615" y="1543687"/>
                <a:ext cx="8815796" cy="435133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𝑘</m:t>
                        </m:r>
                      </m:e>
                      <m:sub>
                        <m:r>
                          <a:rPr lang="en-US" sz="2400" b="0" i="1" smtClean="0">
                            <a:latin typeface="Cambria Math" charset="0"/>
                          </a:rPr>
                          <m:t>𝑖</m:t>
                        </m:r>
                      </m:sub>
                    </m:sSub>
                    <m:r>
                      <a:rPr lang="en-US" sz="2400" b="0" i="0" smtClean="0">
                        <a:latin typeface="Cambria Math" charset="0"/>
                      </a:rPr>
                      <m:t>= </m:t>
                    </m:r>
                  </m:oMath>
                </a14:m>
                <a:r>
                  <a:rPr lang="en-US" sz="2400" dirty="0"/>
                  <a:t>degree of node </a:t>
                </a:r>
                <a:r>
                  <a:rPr lang="en-US" sz="2400" dirty="0" err="1"/>
                  <a:t>i</a:t>
                </a:r>
                <a:r>
                  <a:rPr lang="en-US" sz="2400" dirty="0"/>
                  <a:t> </a:t>
                </a:r>
              </a:p>
              <a:p>
                <a:pPr marL="0" indent="0" defTabSz="914400">
                  <a:spcBef>
                    <a:spcPts val="0"/>
                  </a:spcBef>
                  <a:buNone/>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𝑘</m:t>
                        </m:r>
                      </m:sub>
                    </m:sSub>
                    <m:r>
                      <a:rPr lang="en-US" sz="2400">
                        <a:latin typeface="Cambria Math" charset="0"/>
                      </a:rPr>
                      <m:t>= </m:t>
                    </m:r>
                  </m:oMath>
                </a14:m>
                <a:r>
                  <a:rPr lang="en-US" sz="2400" dirty="0"/>
                  <a:t>fraction of nodes that have degree k </a:t>
                </a:r>
              </a:p>
              <a:p>
                <a:pPr>
                  <a:buFont typeface="Verdana" charset="0"/>
                  <a:buNone/>
                </a:pPr>
                <a:r>
                  <a:rPr lang="en-US" altLang="en-US" sz="2400" dirty="0"/>
                  <a:t>ER random graph results in a Poisson degree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9615" y="1543687"/>
                <a:ext cx="8815796" cy="4351338"/>
              </a:xfrm>
              <a:blipFill>
                <a:blip r:embed="rId2"/>
                <a:stretch>
                  <a:fillRect l="-1006" t="-8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27</a:t>
            </a:fld>
            <a:endParaRPr lang="en-US"/>
          </a:p>
        </p:txBody>
      </p:sp>
      <p:pic>
        <p:nvPicPr>
          <p:cNvPr id="5" name="Picture 4">
            <a:extLst>
              <a:ext uri="{FF2B5EF4-FFF2-40B4-BE49-F238E27FC236}">
                <a16:creationId xmlns:a16="http://schemas.microsoft.com/office/drawing/2014/main" id="{67FBC7D9-004D-1B66-8164-0A198FC92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68" y="2942782"/>
            <a:ext cx="4585166" cy="33188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37049E6-FC60-32F1-15D6-4E48B3163A73}"/>
              </a:ext>
            </a:extLst>
          </p:cNvPr>
          <p:cNvSpPr>
            <a:spLocks noChangeArrowheads="1"/>
          </p:cNvSpPr>
          <p:nvPr/>
        </p:nvSpPr>
        <p:spPr bwMode="auto">
          <a:xfrm>
            <a:off x="4912374" y="3230220"/>
            <a:ext cx="3755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1" hangingPunct="1"/>
            <a:r>
              <a:rPr lang="en-US" altLang="en-US" sz="1600" dirty="0">
                <a:latin typeface="Arial" charset="0"/>
              </a:rPr>
              <a:t>Degree distribution of a random graph,</a:t>
            </a:r>
          </a:p>
          <a:p>
            <a:pPr eaLnBrk="1" hangingPunct="1"/>
            <a:r>
              <a:rPr lang="en-US" altLang="en-US" sz="1600" dirty="0">
                <a:latin typeface="Arial" charset="0"/>
              </a:rPr>
              <a:t>with </a:t>
            </a:r>
            <a:r>
              <a:rPr lang="en-US" altLang="en-US" sz="1600" i="1" dirty="0">
                <a:latin typeface="Arial" charset="0"/>
              </a:rPr>
              <a:t>N</a:t>
            </a:r>
            <a:r>
              <a:rPr lang="en-US" altLang="en-US" sz="1600" dirty="0">
                <a:latin typeface="Arial" charset="0"/>
              </a:rPr>
              <a:t> = 10,000; </a:t>
            </a:r>
            <a:r>
              <a:rPr lang="en-US" altLang="en-US" sz="1600" i="1" dirty="0">
                <a:latin typeface="Arial" charset="0"/>
              </a:rPr>
              <a:t>p</a:t>
            </a:r>
            <a:r>
              <a:rPr lang="en-US" altLang="en-US" sz="1600" dirty="0">
                <a:latin typeface="Arial" charset="0"/>
              </a:rPr>
              <a:t> = 0.0015; </a:t>
            </a:r>
            <a:r>
              <a:rPr lang="en-US" altLang="en-US" sz="1600" i="1" dirty="0">
                <a:latin typeface="Arial" charset="0"/>
              </a:rPr>
              <a:t>k</a:t>
            </a:r>
            <a:r>
              <a:rPr lang="en-US" altLang="en-US" sz="1600" dirty="0">
                <a:latin typeface="Arial" charset="0"/>
              </a:rPr>
              <a:t> = 15.</a:t>
            </a:r>
          </a:p>
          <a:p>
            <a:pPr eaLnBrk="1" hangingPunct="1"/>
            <a:r>
              <a:rPr lang="en-US" altLang="en-US" sz="1600" dirty="0">
                <a:latin typeface="Arial" charset="0"/>
              </a:rPr>
              <a:t>(Curve is a Poisson curve.)</a:t>
            </a:r>
            <a:endParaRPr lang="en-US" altLang="en-US" sz="1600" i="1" dirty="0">
              <a:latin typeface="Symbol" charset="2"/>
            </a:endParaRPr>
          </a:p>
        </p:txBody>
      </p:sp>
      <p:sp>
        <p:nvSpPr>
          <p:cNvPr id="7" name="TextBox 6">
            <a:extLst>
              <a:ext uri="{FF2B5EF4-FFF2-40B4-BE49-F238E27FC236}">
                <a16:creationId xmlns:a16="http://schemas.microsoft.com/office/drawing/2014/main" id="{FDC676D9-4C01-C310-957B-EAB7BDAF943D}"/>
              </a:ext>
            </a:extLst>
          </p:cNvPr>
          <p:cNvSpPr txBox="1"/>
          <p:nvPr/>
        </p:nvSpPr>
        <p:spPr>
          <a:xfrm>
            <a:off x="4912374" y="4403414"/>
            <a:ext cx="4039636" cy="1631216"/>
          </a:xfrm>
          <a:prstGeom prst="rect">
            <a:avLst/>
          </a:prstGeom>
          <a:noFill/>
        </p:spPr>
        <p:txBody>
          <a:bodyPr wrap="square">
            <a:spAutoFit/>
          </a:bodyPr>
          <a:lstStyle/>
          <a:p>
            <a:r>
              <a:rPr lang="en-US" sz="2000" dirty="0">
                <a:solidFill>
                  <a:srgbClr val="C00000"/>
                </a:solidFill>
                <a:cs typeface="Adobe Devanagari" panose="02040503050201020203" pitchFamily="18" charset="0"/>
              </a:rPr>
              <a:t>How many nodes in this ER network have &gt; 30 connections to others?</a:t>
            </a:r>
          </a:p>
          <a:p>
            <a:endParaRPr lang="en-US" sz="2000" dirty="0">
              <a:solidFill>
                <a:srgbClr val="C00000"/>
              </a:solidFill>
              <a:cs typeface="Adobe Devanagari" panose="02040503050201020203" pitchFamily="18" charset="0"/>
            </a:endParaRPr>
          </a:p>
          <a:p>
            <a:r>
              <a:rPr lang="en-US" sz="2000" dirty="0">
                <a:solidFill>
                  <a:srgbClr val="C00000"/>
                </a:solidFill>
                <a:cs typeface="Adobe Devanagari" panose="02040503050201020203" pitchFamily="18" charset="0"/>
              </a:rPr>
              <a:t>What about the degree distribution in real social networks?</a:t>
            </a:r>
          </a:p>
        </p:txBody>
      </p:sp>
    </p:spTree>
    <p:extLst>
      <p:ext uri="{BB962C8B-B14F-4D97-AF65-F5344CB8AC3E}">
        <p14:creationId xmlns:p14="http://schemas.microsoft.com/office/powerpoint/2010/main" val="17657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4AF43-31F5-6768-2C1C-7773F3113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506F6-FE22-B72D-064E-4B43B1E062EC}"/>
              </a:ext>
            </a:extLst>
          </p:cNvPr>
          <p:cNvSpPr>
            <a:spLocks noGrp="1"/>
          </p:cNvSpPr>
          <p:nvPr>
            <p:ph type="title"/>
          </p:nvPr>
        </p:nvSpPr>
        <p:spPr>
          <a:xfrm>
            <a:off x="518160" y="246427"/>
            <a:ext cx="7886700" cy="1325563"/>
          </a:xfrm>
        </p:spPr>
        <p:txBody>
          <a:bodyPr/>
          <a:lstStyle/>
          <a:p>
            <a:r>
              <a:rPr lang="en-US" dirty="0"/>
              <a:t>Power-law 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810BF3-2330-5D51-17ED-3DF3E43DB806}"/>
                  </a:ext>
                </a:extLst>
              </p:cNvPr>
              <p:cNvSpPr>
                <a:spLocks noGrp="1"/>
              </p:cNvSpPr>
              <p:nvPr>
                <p:ph idx="1"/>
              </p:nvPr>
            </p:nvSpPr>
            <p:spPr>
              <a:xfrm>
                <a:off x="628650" y="1368425"/>
                <a:ext cx="8515350" cy="4351338"/>
              </a:xfrm>
            </p:spPr>
            <p:txBody>
              <a:bodyPr>
                <a:normAutofit/>
              </a:bodyPr>
              <a:lstStyle/>
              <a:p>
                <a:pPr marL="0" marR="0" lvl="0" indent="0" defTabSz="914400" eaLnBrk="1" fontAlgn="auto" latinLnBrk="0" hangingPunct="1">
                  <a:lnSpc>
                    <a:spcPct val="100000"/>
                  </a:lnSpc>
                  <a:spcBef>
                    <a:spcPts val="0"/>
                  </a:spcBef>
                  <a:spcAft>
                    <a:spcPts val="600"/>
                  </a:spcAft>
                  <a:buClrTx/>
                  <a:buSzTx/>
                  <a:buFontTx/>
                  <a:buNone/>
                  <a:tabLst/>
                  <a:defRPr/>
                </a:pPr>
                <a:r>
                  <a:rPr lang="en-US" sz="2400" dirty="0">
                    <a:solidFill>
                      <a:srgbClr val="C00000"/>
                    </a:solidFill>
                  </a:rPr>
                  <a:t>Most social networks have a power-law degree distribution: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𝑘</m:t>
                        </m:r>
                      </m:sub>
                    </m:sSub>
                    <m:r>
                      <a:rPr lang="en-US" sz="2400" i="1" smtClean="0">
                        <a:latin typeface="Cambria Math" charset="0"/>
                        <a:ea typeface="Cambria Math" charset="0"/>
                        <a:cs typeface="Cambria Math" charset="0"/>
                      </a:rPr>
                      <m:t>~</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𝑘</m:t>
                        </m:r>
                      </m:e>
                      <m:sup>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𝛼</m:t>
                        </m:r>
                      </m:sup>
                    </m:sSup>
                    <m:r>
                      <a:rPr lang="en-US" sz="2400" b="0" i="0" smtClean="0">
                        <a:latin typeface="Cambria Math" charset="0"/>
                        <a:ea typeface="Cambria Math" charset="0"/>
                        <a:cs typeface="Cambria Math" charset="0"/>
                      </a:rPr>
                      <m:t>, </m:t>
                    </m:r>
                    <m:r>
                      <m:rPr>
                        <m:sty m:val="p"/>
                      </m:rPr>
                      <a:rPr lang="en-US" sz="2400" b="0" i="0" smtClean="0">
                        <a:latin typeface="Cambria Math" charset="0"/>
                        <a:ea typeface="Cambria Math" charset="0"/>
                        <a:cs typeface="Cambria Math" charset="0"/>
                      </a:rPr>
                      <m:t>with</m:t>
                    </m:r>
                    <m:r>
                      <a:rPr lang="en-US" sz="2400" b="0" i="0" smtClean="0">
                        <a:latin typeface="Cambria Math" charset="0"/>
                        <a:ea typeface="Cambria Math" charset="0"/>
                        <a:cs typeface="Cambria Math" charset="0"/>
                      </a:rPr>
                      <m:t> </m:t>
                    </m:r>
                    <m:r>
                      <m:rPr>
                        <m:sty m:val="p"/>
                      </m:rPr>
                      <a:rPr lang="el-GR" sz="2400" b="0" i="1" smtClean="0">
                        <a:latin typeface="Cambria Math" charset="0"/>
                        <a:ea typeface="Cambria Math" charset="0"/>
                        <a:cs typeface="Cambria Math" charset="0"/>
                      </a:rPr>
                      <m:t>α</m:t>
                    </m:r>
                    <m:r>
                      <a:rPr lang="en-US" sz="2400" b="0" i="1" smtClean="0">
                        <a:latin typeface="Cambria Math" charset="0"/>
                        <a:ea typeface="Cambria Math" charset="0"/>
                        <a:cs typeface="Cambria Math" charset="0"/>
                      </a:rPr>
                      <m:t> </m:t>
                    </m:r>
                    <m:r>
                      <a:rPr lang="en-US" sz="2400" b="0" i="1" smtClean="0">
                        <a:latin typeface="Cambria Math" panose="02040503050406030204" pitchFamily="18" charset="0"/>
                        <a:ea typeface="Cambria Math" charset="0"/>
                        <a:cs typeface="Cambria Math" charset="0"/>
                      </a:rPr>
                      <m:t>𝑖𝑛</m:t>
                    </m:r>
                    <m:r>
                      <a:rPr lang="en-US" sz="2400" b="0" i="1" smtClean="0">
                        <a:latin typeface="Cambria Math" panose="02040503050406030204" pitchFamily="18" charset="0"/>
                        <a:ea typeface="Cambria Math" charset="0"/>
                        <a:cs typeface="Cambria Math" charset="0"/>
                      </a:rPr>
                      <m:t> [2</m:t>
                    </m:r>
                    <m:r>
                      <m:rPr>
                        <m:nor/>
                      </m:rPr>
                      <a:rPr lang="en-US" sz="2400" b="0" i="0" smtClean="0">
                        <a:latin typeface="Cambria Math" charset="0"/>
                        <a:ea typeface="Cambria Math" charset="0"/>
                        <a:cs typeface="Cambria Math" charset="0"/>
                      </a:rPr>
                      <m:t>, 3.5</m:t>
                    </m:r>
                    <m:r>
                      <a:rPr lang="en-US" sz="2400" b="0" i="1" smtClean="0">
                        <a:latin typeface="Cambria Math" panose="02040503050406030204" pitchFamily="18" charset="0"/>
                        <a:ea typeface="Cambria Math" charset="0"/>
                        <a:cs typeface="Cambria Math" charset="0"/>
                      </a:rPr>
                      <m:t>]</m:t>
                    </m:r>
                  </m:oMath>
                </a14:m>
                <a:r>
                  <a:rPr lang="en-US" sz="2400" dirty="0"/>
                  <a:t>, </a:t>
                </a:r>
              </a:p>
              <a:p>
                <a:pPr marL="0" indent="0">
                  <a:spcBef>
                    <a:spcPts val="0"/>
                  </a:spcBef>
                  <a:buNone/>
                </a:pPr>
                <a:r>
                  <a:rPr lang="en-US" sz="2400" dirty="0">
                    <a:solidFill>
                      <a:srgbClr val="0078B9"/>
                    </a:solidFill>
                  </a:rPr>
                  <a:t>Power-laws are straight lines in log-log space</a:t>
                </a:r>
                <a:r>
                  <a:rPr lang="en-US" sz="2400" dirty="0"/>
                  <a:t>: </a:t>
                </a:r>
                <a14:m>
                  <m:oMath xmlns:m="http://schemas.openxmlformats.org/officeDocument/2006/math">
                    <m:sSub>
                      <m:sSubPr>
                        <m:ctrlPr>
                          <a:rPr lang="en-US" sz="2400" i="1">
                            <a:latin typeface="Cambria Math" panose="02040503050406030204" pitchFamily="18" charset="0"/>
                          </a:rPr>
                        </m:ctrlPr>
                      </m:sSubPr>
                      <m:e>
                        <m:r>
                          <m:rPr>
                            <m:sty m:val="p"/>
                          </m:rPr>
                          <a:rPr lang="en-US" sz="2400" b="0" i="0" smtClean="0">
                            <a:latin typeface="Cambria Math" charset="0"/>
                          </a:rPr>
                          <m:t>log</m:t>
                        </m:r>
                        <m:r>
                          <a:rPr lang="en-US" sz="2400" b="0" i="1" smtClean="0">
                            <a:latin typeface="Cambria Math" charset="0"/>
                          </a:rPr>
                          <m:t>⁡(</m:t>
                        </m:r>
                        <m:r>
                          <a:rPr lang="en-US" sz="2400" i="1">
                            <a:latin typeface="Cambria Math" charset="0"/>
                          </a:rPr>
                          <m:t>𝑝</m:t>
                        </m:r>
                      </m:e>
                      <m:sub>
                        <m:r>
                          <a:rPr lang="en-US" sz="2400" i="1">
                            <a:latin typeface="Cambria Math" charset="0"/>
                          </a:rPr>
                          <m:t>𝑘</m:t>
                        </m:r>
                      </m:sub>
                    </m:sSub>
                    <m:r>
                      <a:rPr lang="en-US" sz="2400" b="0" i="1" smtClean="0">
                        <a:latin typeface="Cambria Math" charset="0"/>
                      </a:rPr>
                      <m:t>)</m:t>
                    </m:r>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𝛼</m:t>
                    </m:r>
                    <m:func>
                      <m:funcPr>
                        <m:ctrlPr>
                          <a:rPr lang="en-US" sz="2400" b="0" i="1" smtClean="0">
                            <a:latin typeface="Cambria Math" panose="02040503050406030204" pitchFamily="18" charset="0"/>
                            <a:ea typeface="Cambria Math" charset="0"/>
                            <a:cs typeface="Cambria Math" charset="0"/>
                          </a:rPr>
                        </m:ctrlPr>
                      </m:funcPr>
                      <m:fName>
                        <m:r>
                          <m:rPr>
                            <m:sty m:val="p"/>
                          </m:rPr>
                          <a:rPr lang="en-US" sz="2400" b="0" i="0" smtClean="0">
                            <a:latin typeface="Cambria Math" charset="0"/>
                            <a:ea typeface="Cambria Math" charset="0"/>
                            <a:cs typeface="Cambria Math" charset="0"/>
                          </a:rPr>
                          <m:t>log</m:t>
                        </m:r>
                      </m:fName>
                      <m:e>
                        <m:d>
                          <m:dPr>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𝑘</m:t>
                            </m:r>
                          </m:e>
                        </m:d>
                      </m:e>
                    </m:func>
                  </m:oMath>
                </a14:m>
                <a:endParaRPr lang="en-US" sz="2400" dirty="0"/>
              </a:p>
            </p:txBody>
          </p:sp>
        </mc:Choice>
        <mc:Fallback xmlns="">
          <p:sp>
            <p:nvSpPr>
              <p:cNvPr id="3" name="Content Placeholder 2">
                <a:extLst>
                  <a:ext uri="{FF2B5EF4-FFF2-40B4-BE49-F238E27FC236}">
                    <a16:creationId xmlns:a16="http://schemas.microsoft.com/office/drawing/2014/main" id="{20810BF3-2330-5D51-17ED-3DF3E43DB806}"/>
                  </a:ext>
                </a:extLst>
              </p:cNvPr>
              <p:cNvSpPr>
                <a:spLocks noGrp="1" noRot="1" noChangeAspect="1" noMove="1" noResize="1" noEditPoints="1" noAdjustHandles="1" noChangeArrowheads="1" noChangeShapeType="1" noTextEdit="1"/>
              </p:cNvSpPr>
              <p:nvPr>
                <p:ph idx="1"/>
              </p:nvPr>
            </p:nvSpPr>
            <p:spPr>
              <a:xfrm>
                <a:off x="628650" y="1368425"/>
                <a:ext cx="8515350" cy="4351338"/>
              </a:xfrm>
              <a:blipFill>
                <a:blip r:embed="rId2"/>
                <a:stretch>
                  <a:fillRect l="-1192" t="-11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F73BDA-B4E7-91EC-BC50-3F66F6480F7E}"/>
              </a:ext>
            </a:extLst>
          </p:cNvPr>
          <p:cNvSpPr>
            <a:spLocks noGrp="1"/>
          </p:cNvSpPr>
          <p:nvPr>
            <p:ph type="sldNum" sz="quarter" idx="12"/>
          </p:nvPr>
        </p:nvSpPr>
        <p:spPr/>
        <p:txBody>
          <a:bodyPr/>
          <a:lstStyle/>
          <a:p>
            <a:fld id="{9B859509-BFEE-CA40-84A0-0163C85EF061}" type="slidenum">
              <a:rPr lang="en-US" smtClean="0"/>
              <a:t>28</a:t>
            </a:fld>
            <a:endParaRPr lang="en-US" dirty="0"/>
          </a:p>
        </p:txBody>
      </p:sp>
      <p:grpSp>
        <p:nvGrpSpPr>
          <p:cNvPr id="7" name="Group 7">
            <a:extLst>
              <a:ext uri="{FF2B5EF4-FFF2-40B4-BE49-F238E27FC236}">
                <a16:creationId xmlns:a16="http://schemas.microsoft.com/office/drawing/2014/main" id="{DE88B9A5-08A9-1490-0F7F-AFAE17AD60DD}"/>
              </a:ext>
            </a:extLst>
          </p:cNvPr>
          <p:cNvGrpSpPr>
            <a:grpSpLocks/>
          </p:cNvGrpSpPr>
          <p:nvPr/>
        </p:nvGrpSpPr>
        <p:grpSpPr bwMode="auto">
          <a:xfrm>
            <a:off x="5085045" y="3050803"/>
            <a:ext cx="2924158" cy="3305548"/>
            <a:chOff x="3450" y="709"/>
            <a:chExt cx="1935" cy="2312"/>
          </a:xfrm>
        </p:grpSpPr>
        <p:pic>
          <p:nvPicPr>
            <p:cNvPr id="8" name="Picture 8">
              <a:extLst>
                <a:ext uri="{FF2B5EF4-FFF2-40B4-BE49-F238E27FC236}">
                  <a16:creationId xmlns:a16="http://schemas.microsoft.com/office/drawing/2014/main" id="{34317CAB-0357-EB82-8636-45D18F6C2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 y="709"/>
              <a:ext cx="1935" cy="2312"/>
            </a:xfrm>
            <a:prstGeom prst="rect">
              <a:avLst/>
            </a:prstGeom>
            <a:noFill/>
            <a:ln w="9525">
              <a:solidFill>
                <a:srgbClr val="CC3399"/>
              </a:solidFill>
              <a:miter lim="800000"/>
              <a:headEnd/>
              <a:tailEnd/>
            </a:ln>
            <a:extLst>
              <a:ext uri="{909E8E84-426E-40DD-AFC4-6F175D3DCCD1}">
                <a14:hiddenFill xmlns:a14="http://schemas.microsoft.com/office/drawing/2010/main">
                  <a:solidFill>
                    <a:srgbClr val="FFFFFF"/>
                  </a:solidFill>
                </a14:hiddenFill>
              </a:ext>
            </a:extLst>
          </p:spPr>
        </p:pic>
        <p:sp>
          <p:nvSpPr>
            <p:cNvPr id="9" name="Line 9">
              <a:extLst>
                <a:ext uri="{FF2B5EF4-FFF2-40B4-BE49-F238E27FC236}">
                  <a16:creationId xmlns:a16="http://schemas.microsoft.com/office/drawing/2014/main" id="{47C9CCB1-8C6D-C8AF-88BF-4C883377DB91}"/>
                </a:ext>
              </a:extLst>
            </p:cNvPr>
            <p:cNvSpPr>
              <a:spLocks noChangeShapeType="1"/>
            </p:cNvSpPr>
            <p:nvPr/>
          </p:nvSpPr>
          <p:spPr bwMode="auto">
            <a:xfrm>
              <a:off x="3808" y="780"/>
              <a:ext cx="611" cy="969"/>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a:extLst>
                <a:ext uri="{FF2B5EF4-FFF2-40B4-BE49-F238E27FC236}">
                  <a16:creationId xmlns:a16="http://schemas.microsoft.com/office/drawing/2014/main" id="{09E88853-EF36-8D23-6B1D-CC199A8B268F}"/>
                </a:ext>
              </a:extLst>
            </p:cNvPr>
            <p:cNvSpPr>
              <a:spLocks noChangeShapeType="1"/>
            </p:cNvSpPr>
            <p:nvPr/>
          </p:nvSpPr>
          <p:spPr bwMode="auto">
            <a:xfrm>
              <a:off x="4887" y="1009"/>
              <a:ext cx="415" cy="717"/>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a:extLst>
                <a:ext uri="{FF2B5EF4-FFF2-40B4-BE49-F238E27FC236}">
                  <a16:creationId xmlns:a16="http://schemas.microsoft.com/office/drawing/2014/main" id="{AC6D1834-907C-454D-A7C5-E04978BCD950}"/>
                </a:ext>
              </a:extLst>
            </p:cNvPr>
            <p:cNvSpPr>
              <a:spLocks noChangeShapeType="1"/>
            </p:cNvSpPr>
            <p:nvPr/>
          </p:nvSpPr>
          <p:spPr bwMode="auto">
            <a:xfrm>
              <a:off x="3817" y="1906"/>
              <a:ext cx="731" cy="654"/>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a:extLst>
                <a:ext uri="{FF2B5EF4-FFF2-40B4-BE49-F238E27FC236}">
                  <a16:creationId xmlns:a16="http://schemas.microsoft.com/office/drawing/2014/main" id="{9A520012-28A0-9969-A1E9-13E78A0FE8E2}"/>
                </a:ext>
              </a:extLst>
            </p:cNvPr>
            <p:cNvSpPr>
              <a:spLocks noChangeShapeType="1"/>
            </p:cNvSpPr>
            <p:nvPr/>
          </p:nvSpPr>
          <p:spPr bwMode="auto">
            <a:xfrm>
              <a:off x="4777" y="1974"/>
              <a:ext cx="436" cy="710"/>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Rectangle 5">
            <a:extLst>
              <a:ext uri="{FF2B5EF4-FFF2-40B4-BE49-F238E27FC236}">
                <a16:creationId xmlns:a16="http://schemas.microsoft.com/office/drawing/2014/main" id="{71DC5AD7-98C6-63D9-8956-3E67A3212BBD}"/>
              </a:ext>
            </a:extLst>
          </p:cNvPr>
          <p:cNvSpPr>
            <a:spLocks noChangeArrowheads="1"/>
          </p:cNvSpPr>
          <p:nvPr/>
        </p:nvSpPr>
        <p:spPr bwMode="auto">
          <a:xfrm>
            <a:off x="645778" y="2888659"/>
            <a:ext cx="418576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1" hangingPunct="1"/>
            <a:r>
              <a:rPr lang="en-US" altLang="en-US" sz="2000" dirty="0">
                <a:latin typeface="Arial" charset="0"/>
              </a:rPr>
              <a:t>Power laws in real networks:</a:t>
            </a:r>
          </a:p>
          <a:p>
            <a:pPr algn="l" eaLnBrk="1" hangingPunct="1"/>
            <a:endParaRPr lang="en-US" altLang="en-US" sz="2000" dirty="0">
              <a:latin typeface="Arial" charset="0"/>
            </a:endParaRPr>
          </a:p>
          <a:p>
            <a:pPr algn="l" eaLnBrk="1" hangingPunct="1"/>
            <a:r>
              <a:rPr lang="en-US" altLang="en-US" sz="2000" dirty="0">
                <a:latin typeface="Arial" charset="0"/>
              </a:rPr>
              <a:t>(a) WWW hyperlinks</a:t>
            </a:r>
          </a:p>
          <a:p>
            <a:pPr algn="l" eaLnBrk="1" hangingPunct="1"/>
            <a:r>
              <a:rPr lang="en-US" altLang="en-US" sz="2000" dirty="0">
                <a:latin typeface="Arial" charset="0"/>
              </a:rPr>
              <a:t>(b) co-starring in movies</a:t>
            </a:r>
          </a:p>
          <a:p>
            <a:pPr algn="l" eaLnBrk="1" hangingPunct="1"/>
            <a:r>
              <a:rPr lang="en-US" altLang="en-US" sz="2000" dirty="0">
                <a:latin typeface="Arial" charset="0"/>
              </a:rPr>
              <a:t>(c) co-authorship of physicists</a:t>
            </a:r>
          </a:p>
          <a:p>
            <a:pPr algn="l" eaLnBrk="1" hangingPunct="1"/>
            <a:r>
              <a:rPr lang="en-US" altLang="en-US" sz="2000" dirty="0">
                <a:latin typeface="Arial" charset="0"/>
              </a:rPr>
              <a:t>(d) co-authorship of neuroscientists</a:t>
            </a:r>
            <a:endParaRPr lang="en-US" altLang="en-US" sz="2000" i="1" dirty="0">
              <a:latin typeface="Symbol" charset="2"/>
            </a:endParaRPr>
          </a:p>
        </p:txBody>
      </p:sp>
      <p:sp>
        <p:nvSpPr>
          <p:cNvPr id="15" name="TextBox 14">
            <a:extLst>
              <a:ext uri="{FF2B5EF4-FFF2-40B4-BE49-F238E27FC236}">
                <a16:creationId xmlns:a16="http://schemas.microsoft.com/office/drawing/2014/main" id="{20556EB0-509B-08F1-E85A-706FAD123322}"/>
              </a:ext>
            </a:extLst>
          </p:cNvPr>
          <p:cNvSpPr txBox="1"/>
          <p:nvPr/>
        </p:nvSpPr>
        <p:spPr>
          <a:xfrm>
            <a:off x="645778" y="4881635"/>
            <a:ext cx="4185761" cy="132343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solidFill>
                  <a:srgbClr val="0078B9"/>
                </a:solidFill>
              </a:rPr>
              <a:t>This means that there exists many “super-star” nodes in real networks! (missing in both ER &amp; SW networks)</a:t>
            </a:r>
          </a:p>
          <a:p>
            <a:pPr lvl="2">
              <a:defRPr/>
            </a:pPr>
            <a:r>
              <a:rPr lang="en-US" sz="2000" dirty="0">
                <a:solidFill>
                  <a:srgbClr val="C00000"/>
                </a:solidFill>
              </a:rPr>
              <a:t>		   </a:t>
            </a:r>
          </a:p>
        </p:txBody>
      </p:sp>
    </p:spTree>
    <p:extLst>
      <p:ext uri="{BB962C8B-B14F-4D97-AF65-F5344CB8AC3E}">
        <p14:creationId xmlns:p14="http://schemas.microsoft.com/office/powerpoint/2010/main" val="34808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9373" y="5691160"/>
            <a:ext cx="6377277" cy="922140"/>
          </a:xfrm>
        </p:spPr>
        <p:txBody>
          <a:bodyPr>
            <a:normAutofit/>
          </a:bodyPr>
          <a:lstStyle/>
          <a:p>
            <a:pPr marL="0" indent="0">
              <a:spcBef>
                <a:spcPts val="0"/>
              </a:spcBef>
              <a:buNone/>
            </a:pPr>
            <a:r>
              <a:rPr lang="en-US" sz="2400" dirty="0"/>
              <a:t>How can we design a network generation model to produce the power-law degree distribution?</a:t>
            </a:r>
          </a:p>
          <a:p>
            <a:pPr marL="0" indent="0" defTabSz="914400">
              <a:spcBef>
                <a:spcPts val="0"/>
              </a:spcBef>
              <a:buNone/>
            </a:pPr>
            <a:endParaRPr lang="en-US" dirty="0">
              <a:solidFill>
                <a:srgbClr val="C00000"/>
              </a:solidFill>
            </a:endParaRPr>
          </a:p>
        </p:txBody>
      </p:sp>
      <p:sp>
        <p:nvSpPr>
          <p:cNvPr id="4" name="Slide Number Placeholder 3"/>
          <p:cNvSpPr>
            <a:spLocks noGrp="1"/>
          </p:cNvSpPr>
          <p:nvPr>
            <p:ph type="sldNum" sz="quarter" idx="12"/>
          </p:nvPr>
        </p:nvSpPr>
        <p:spPr/>
        <p:txBody>
          <a:bodyPr/>
          <a:lstStyle/>
          <a:p>
            <a:fld id="{9B859509-BFEE-CA40-84A0-0163C85EF061}" type="slidenum">
              <a:rPr lang="en-US" smtClean="0"/>
              <a:t>29</a:t>
            </a:fld>
            <a:endParaRPr lang="en-US"/>
          </a:p>
        </p:txBody>
      </p:sp>
      <p:sp>
        <p:nvSpPr>
          <p:cNvPr id="14" name="Title 1">
            <a:extLst>
              <a:ext uri="{FF2B5EF4-FFF2-40B4-BE49-F238E27FC236}">
                <a16:creationId xmlns:a16="http://schemas.microsoft.com/office/drawing/2014/main" id="{D638758C-608B-6B08-1B1B-2F21D9AE330C}"/>
              </a:ext>
            </a:extLst>
          </p:cNvPr>
          <p:cNvSpPr>
            <a:spLocks noGrp="1"/>
          </p:cNvSpPr>
          <p:nvPr>
            <p:ph type="title"/>
          </p:nvPr>
        </p:nvSpPr>
        <p:spPr>
          <a:xfrm>
            <a:off x="518160" y="246427"/>
            <a:ext cx="7886700" cy="1325563"/>
          </a:xfrm>
        </p:spPr>
        <p:txBody>
          <a:bodyPr/>
          <a:lstStyle/>
          <a:p>
            <a:r>
              <a:rPr lang="en-US" dirty="0"/>
              <a:t>Power-law distribution</a:t>
            </a:r>
          </a:p>
        </p:txBody>
      </p:sp>
      <p:sp>
        <p:nvSpPr>
          <p:cNvPr id="2" name="TextBox 1">
            <a:extLst>
              <a:ext uri="{FF2B5EF4-FFF2-40B4-BE49-F238E27FC236}">
                <a16:creationId xmlns:a16="http://schemas.microsoft.com/office/drawing/2014/main" id="{A3443A85-CFDC-C916-9B06-9316D27EC4E5}"/>
              </a:ext>
            </a:extLst>
          </p:cNvPr>
          <p:cNvSpPr txBox="1"/>
          <p:nvPr/>
        </p:nvSpPr>
        <p:spPr>
          <a:xfrm>
            <a:off x="518160" y="1358481"/>
            <a:ext cx="8107680" cy="1754326"/>
          </a:xfrm>
          <a:prstGeom prst="rect">
            <a:avLst/>
          </a:prstGeom>
          <a:noFill/>
        </p:spPr>
        <p:txBody>
          <a:bodyPr wrap="square">
            <a:spAutoFit/>
          </a:bodyPr>
          <a:lstStyle/>
          <a:p>
            <a:r>
              <a:rPr lang="en-US" sz="2400" dirty="0"/>
              <a:t>A statistical phenomenon where a small num. of items occupy a large fraction of outcomes </a:t>
            </a:r>
            <a:r>
              <a:rPr lang="en-US" sz="2400" dirty="0">
                <a:solidFill>
                  <a:srgbClr val="C00000"/>
                </a:solidFill>
                <a:cs typeface="Adobe Devanagari" panose="02040503050201020203" pitchFamily="18" charset="0"/>
              </a:rPr>
              <a:t>(wealth, popularity, success, etc.).</a:t>
            </a:r>
          </a:p>
          <a:p>
            <a:endParaRPr lang="en-US" sz="2000" dirty="0">
              <a:solidFill>
                <a:srgbClr val="0078B9"/>
              </a:solidFill>
              <a:cs typeface="Adobe Devanagari" panose="02040503050201020203" pitchFamily="18" charset="0"/>
            </a:endParaRPr>
          </a:p>
          <a:p>
            <a:r>
              <a:rPr lang="en-US" sz="2000" dirty="0">
                <a:solidFill>
                  <a:srgbClr val="0078B9"/>
                </a:solidFill>
                <a:cs typeface="Adobe Devanagari" panose="02040503050201020203" pitchFamily="18" charset="0"/>
              </a:rPr>
              <a:t>It is perhaps the most well-know distribution in social &amp; economic sciences. </a:t>
            </a:r>
            <a:endParaRPr lang="en-US" sz="2000" dirty="0">
              <a:solidFill>
                <a:srgbClr val="C00000"/>
              </a:solidFill>
              <a:cs typeface="Adobe Devanagari" panose="02040503050201020203" pitchFamily="18" charset="0"/>
            </a:endParaRPr>
          </a:p>
          <a:p>
            <a:r>
              <a:rPr lang="en-US" sz="2000" dirty="0">
                <a:solidFill>
                  <a:srgbClr val="C00000"/>
                </a:solidFill>
                <a:cs typeface="Adobe Devanagari" panose="02040503050201020203" pitchFamily="18" charset="0"/>
              </a:rPr>
              <a:t>Also known as the “80/20 rule”, “long-tail / scale-free distribution”:</a:t>
            </a:r>
          </a:p>
        </p:txBody>
      </p:sp>
      <p:grpSp>
        <p:nvGrpSpPr>
          <p:cNvPr id="18" name="Group 17">
            <a:extLst>
              <a:ext uri="{FF2B5EF4-FFF2-40B4-BE49-F238E27FC236}">
                <a16:creationId xmlns:a16="http://schemas.microsoft.com/office/drawing/2014/main" id="{6D126C38-D3DD-23E5-A823-9CF0F11DBA70}"/>
              </a:ext>
            </a:extLst>
          </p:cNvPr>
          <p:cNvGrpSpPr/>
          <p:nvPr/>
        </p:nvGrpSpPr>
        <p:grpSpPr>
          <a:xfrm>
            <a:off x="1050290" y="3219619"/>
            <a:ext cx="6266180" cy="2489907"/>
            <a:chOff x="1050290" y="3113603"/>
            <a:chExt cx="6266180" cy="2489907"/>
          </a:xfrm>
        </p:grpSpPr>
        <p:pic>
          <p:nvPicPr>
            <p:cNvPr id="13" name="Picture 12" descr="A diagram of a normal distribution&#10;&#10;AI-generated content may be incorrect.">
              <a:extLst>
                <a:ext uri="{FF2B5EF4-FFF2-40B4-BE49-F238E27FC236}">
                  <a16:creationId xmlns:a16="http://schemas.microsoft.com/office/drawing/2014/main" id="{7C6FB5D6-F7C9-5E1C-C2AC-EADDED9BF276}"/>
                </a:ext>
              </a:extLst>
            </p:cNvPr>
            <p:cNvPicPr>
              <a:picLocks noChangeAspect="1"/>
            </p:cNvPicPr>
            <p:nvPr/>
          </p:nvPicPr>
          <p:blipFill>
            <a:blip r:embed="rId3"/>
            <a:stretch>
              <a:fillRect/>
            </a:stretch>
          </p:blipFill>
          <p:spPr>
            <a:xfrm>
              <a:off x="1050290" y="3113603"/>
              <a:ext cx="2851150" cy="2318074"/>
            </a:xfrm>
            <a:prstGeom prst="rect">
              <a:avLst/>
            </a:prstGeom>
          </p:spPr>
        </p:pic>
        <p:pic>
          <p:nvPicPr>
            <p:cNvPr id="16" name="Picture 15" descr="A graph of a normal distribution&#10;&#10;AI-generated content may be incorrect.">
              <a:extLst>
                <a:ext uri="{FF2B5EF4-FFF2-40B4-BE49-F238E27FC236}">
                  <a16:creationId xmlns:a16="http://schemas.microsoft.com/office/drawing/2014/main" id="{9C1B27B0-A7E3-49DE-AECA-D7DBA77BF869}"/>
                </a:ext>
              </a:extLst>
            </p:cNvPr>
            <p:cNvPicPr>
              <a:picLocks noChangeAspect="1"/>
            </p:cNvPicPr>
            <p:nvPr/>
          </p:nvPicPr>
          <p:blipFill>
            <a:blip r:embed="rId4"/>
            <a:stretch>
              <a:fillRect/>
            </a:stretch>
          </p:blipFill>
          <p:spPr>
            <a:xfrm>
              <a:off x="3901440" y="3113603"/>
              <a:ext cx="3415030" cy="2424731"/>
            </a:xfrm>
            <a:prstGeom prst="rect">
              <a:avLst/>
            </a:prstGeom>
          </p:spPr>
        </p:pic>
        <p:sp>
          <p:nvSpPr>
            <p:cNvPr id="17" name="TextBox 16">
              <a:extLst>
                <a:ext uri="{FF2B5EF4-FFF2-40B4-BE49-F238E27FC236}">
                  <a16:creationId xmlns:a16="http://schemas.microsoft.com/office/drawing/2014/main" id="{B1CE9F8B-3A92-945C-F620-B2669DD32325}"/>
                </a:ext>
              </a:extLst>
            </p:cNvPr>
            <p:cNvSpPr txBox="1"/>
            <p:nvPr/>
          </p:nvSpPr>
          <p:spPr>
            <a:xfrm>
              <a:off x="5292995" y="5372678"/>
              <a:ext cx="813043" cy="230832"/>
            </a:xfrm>
            <a:prstGeom prst="rect">
              <a:avLst/>
            </a:prstGeom>
            <a:solidFill>
              <a:schemeClr val="bg1"/>
            </a:solidFill>
          </p:spPr>
          <p:txBody>
            <a:bodyPr wrap="none" rtlCol="0">
              <a:spAutoFit/>
            </a:bodyPr>
            <a:lstStyle/>
            <a:p>
              <a:r>
                <a:rPr lang="en-US" sz="900" dirty="0"/>
                <a:t>log(Measure)</a:t>
              </a:r>
            </a:p>
          </p:txBody>
        </p:sp>
      </p:grpSp>
    </p:spTree>
    <p:extLst>
      <p:ext uri="{BB962C8B-B14F-4D97-AF65-F5344CB8AC3E}">
        <p14:creationId xmlns:p14="http://schemas.microsoft.com/office/powerpoint/2010/main" val="31235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6519"/>
            <a:ext cx="7886700" cy="1325563"/>
          </a:xfrm>
        </p:spPr>
        <p:txBody>
          <a:bodyPr/>
          <a:lstStyle/>
          <a:p>
            <a:r>
              <a:rPr lang="en-US" dirty="0"/>
              <a:t>Network Science</a:t>
            </a:r>
          </a:p>
        </p:txBody>
      </p:sp>
      <p:sp>
        <p:nvSpPr>
          <p:cNvPr id="3" name="Content Placeholder 2"/>
          <p:cNvSpPr>
            <a:spLocks noGrp="1"/>
          </p:cNvSpPr>
          <p:nvPr>
            <p:ph idx="1"/>
          </p:nvPr>
        </p:nvSpPr>
        <p:spPr>
          <a:xfrm>
            <a:off x="472440" y="1253331"/>
            <a:ext cx="8183880" cy="4351338"/>
          </a:xfrm>
        </p:spPr>
        <p:txBody>
          <a:bodyPr>
            <a:normAutofit/>
          </a:bodyPr>
          <a:lstStyle/>
          <a:p>
            <a:r>
              <a:rPr lang="en-US" sz="2000" dirty="0"/>
              <a:t>In the domain of network science, researchers don’t study networks in the abstract, but instead, they study numerous real-world complex networks to </a:t>
            </a:r>
            <a:r>
              <a:rPr lang="en-US" sz="2000" dirty="0">
                <a:solidFill>
                  <a:srgbClr val="C00000"/>
                </a:solidFill>
              </a:rPr>
              <a:t>understand their properties, dynamics, and behaviors</a:t>
            </a:r>
            <a:r>
              <a:rPr lang="en-US" sz="2000" dirty="0"/>
              <a:t>.</a:t>
            </a:r>
          </a:p>
          <a:p>
            <a:r>
              <a:rPr lang="en-US" sz="2000" dirty="0"/>
              <a:t>Examples include social networks, transportation networks, WWW, gene regulatory networks, citation networks, collaboration networks, etc.</a:t>
            </a:r>
          </a:p>
          <a:p>
            <a:r>
              <a:rPr lang="en-US" sz="2000" dirty="0"/>
              <a:t>Key scholars: </a:t>
            </a:r>
            <a:r>
              <a:rPr lang="en-US" sz="1600" b="0" i="0" dirty="0">
                <a:solidFill>
                  <a:schemeClr val="accent1"/>
                </a:solidFill>
                <a:effectLst/>
                <a:highlight>
                  <a:srgbClr val="FFFFFF"/>
                </a:highlight>
                <a:latin typeface="Arial" panose="020B0604020202020204" pitchFamily="34" charset="0"/>
              </a:rPr>
              <a:t>Mark Newman, Albert-László </a:t>
            </a:r>
            <a:r>
              <a:rPr lang="en-US" sz="1600" b="0" i="0" dirty="0" err="1">
                <a:solidFill>
                  <a:schemeClr val="accent1"/>
                </a:solidFill>
                <a:effectLst/>
                <a:highlight>
                  <a:srgbClr val="FFFFFF"/>
                </a:highlight>
                <a:latin typeface="Arial" panose="020B0604020202020204" pitchFamily="34" charset="0"/>
              </a:rPr>
              <a:t>Barabási</a:t>
            </a:r>
            <a:r>
              <a:rPr lang="en-US" sz="1600" b="0" i="0" dirty="0">
                <a:solidFill>
                  <a:schemeClr val="accent1"/>
                </a:solidFill>
                <a:effectLst/>
                <a:highlight>
                  <a:srgbClr val="FFFFFF"/>
                </a:highlight>
                <a:latin typeface="Arial" panose="020B0604020202020204" pitchFamily="34" charset="0"/>
              </a:rPr>
              <a:t>, Jon Kleinberg, Duncan Watts</a:t>
            </a:r>
            <a:r>
              <a:rPr lang="en-US" sz="1600" b="0" i="0" dirty="0">
                <a:solidFill>
                  <a:srgbClr val="222222"/>
                </a:solidFill>
                <a:effectLst/>
                <a:highlight>
                  <a:srgbClr val="FFFFFF"/>
                </a:highlight>
                <a:latin typeface="Arial" panose="020B0604020202020204" pitchFamily="34" charset="0"/>
              </a:rPr>
              <a:t>...</a:t>
            </a:r>
            <a:endParaRPr lang="en-US" sz="2400" dirty="0"/>
          </a:p>
        </p:txBody>
      </p:sp>
      <p:pic>
        <p:nvPicPr>
          <p:cNvPr id="2052" name="Picture 4" descr="Network Science | Statistical physics, network science and complex systems">
            <a:extLst>
              <a:ext uri="{FF2B5EF4-FFF2-40B4-BE49-F238E27FC236}">
                <a16:creationId xmlns:a16="http://schemas.microsoft.com/office/drawing/2014/main" id="{8BE89515-C177-7280-F1BA-D4D33E66D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480" y="3786732"/>
            <a:ext cx="1969686" cy="25824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s: Newman, Mark: 9780198805090: Amazon.com: Books">
            <a:extLst>
              <a:ext uri="{FF2B5EF4-FFF2-40B4-BE49-F238E27FC236}">
                <a16:creationId xmlns:a16="http://schemas.microsoft.com/office/drawing/2014/main" id="{0B5CE9B3-1652-35D9-C0A4-0601AA663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896" y="3786732"/>
            <a:ext cx="1981095" cy="25824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tworks, Crowds, and Markets: Reasoning about a Highly Connected World See  more 1st Edition1st Edition">
            <a:extLst>
              <a:ext uri="{FF2B5EF4-FFF2-40B4-BE49-F238E27FC236}">
                <a16:creationId xmlns:a16="http://schemas.microsoft.com/office/drawing/2014/main" id="{5AD53CF0-B8C8-7729-25D5-042BBB6EA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685" y="3787453"/>
            <a:ext cx="1764635" cy="25797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478E0E6-4183-697F-2A6E-BD85E3F08810}"/>
              </a:ext>
            </a:extLst>
          </p:cNvPr>
          <p:cNvSpPr>
            <a:spLocks noGrp="1"/>
          </p:cNvSpPr>
          <p:nvPr>
            <p:ph type="sldNum" sz="quarter" idx="12"/>
          </p:nvPr>
        </p:nvSpPr>
        <p:spPr/>
        <p:txBody>
          <a:bodyPr/>
          <a:lstStyle/>
          <a:p>
            <a:fld id="{6DCFA791-3060-7643-8677-86D470F57523}" type="slidenum">
              <a:rPr lang="en-US" smtClean="0"/>
              <a:pPr/>
              <a:t>3</a:t>
            </a:fld>
            <a:endParaRPr lang="en-US"/>
          </a:p>
        </p:txBody>
      </p:sp>
    </p:spTree>
    <p:extLst>
      <p:ext uri="{BB962C8B-B14F-4D97-AF65-F5344CB8AC3E}">
        <p14:creationId xmlns:p14="http://schemas.microsoft.com/office/powerpoint/2010/main" val="171406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705" y="365126"/>
            <a:ext cx="8065645" cy="1325563"/>
          </a:xfrm>
        </p:spPr>
        <p:txBody>
          <a:bodyPr/>
          <a:lstStyle/>
          <a:p>
            <a:r>
              <a:rPr lang="en-US" dirty="0" err="1"/>
              <a:t>Barabási</a:t>
            </a:r>
            <a:r>
              <a:rPr lang="en-US" dirty="0"/>
              <a:t>–Albert (scale-free)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76661"/>
                <a:ext cx="7886700" cy="4351338"/>
              </a:xfrm>
            </p:spPr>
            <p:txBody>
              <a:bodyPr>
                <a:normAutofit/>
              </a:bodyPr>
              <a:lstStyle/>
              <a:p>
                <a:pPr marL="0" lvl="0" indent="0">
                  <a:spcBef>
                    <a:spcPts val="0"/>
                  </a:spcBef>
                  <a:buNone/>
                </a:pPr>
                <a:r>
                  <a:rPr lang="en-US" dirty="0"/>
                  <a:t>A model with </a:t>
                </a:r>
                <a:r>
                  <a:rPr lang="en-US" dirty="0">
                    <a:solidFill>
                      <a:srgbClr val="C00000"/>
                    </a:solidFill>
                  </a:rPr>
                  <a:t>preferential attachment</a:t>
                </a:r>
                <a:r>
                  <a:rPr lang="en-US" dirty="0"/>
                  <a:t>:</a:t>
                </a:r>
              </a:p>
              <a:p>
                <a:pPr marL="0" lvl="0" indent="0">
                  <a:spcBef>
                    <a:spcPts val="0"/>
                  </a:spcBef>
                  <a:buNone/>
                </a:pPr>
                <a:endParaRPr lang="en-US" sz="2400" b="1" dirty="0"/>
              </a:p>
              <a:p>
                <a:pPr defTabSz="914400">
                  <a:lnSpc>
                    <a:spcPct val="100000"/>
                  </a:lnSpc>
                  <a:spcBef>
                    <a:spcPts val="0"/>
                  </a:spcBef>
                </a:pPr>
                <a:r>
                  <a:rPr lang="en-US" sz="2200" dirty="0"/>
                  <a:t>Start with a small number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𝑚</m:t>
                        </m:r>
                      </m:e>
                      <m:sub>
                        <m:r>
                          <a:rPr lang="en-US" sz="2200" b="0" i="1" smtClean="0">
                            <a:latin typeface="Cambria Math" charset="0"/>
                          </a:rPr>
                          <m:t>𝑜</m:t>
                        </m:r>
                      </m:sub>
                    </m:sSub>
                  </m:oMath>
                </a14:m>
                <a:r>
                  <a:rPr lang="en-US" sz="2200" dirty="0"/>
                  <a:t> of nodes.</a:t>
                </a:r>
              </a:p>
              <a:p>
                <a:pPr defTabSz="914400">
                  <a:lnSpc>
                    <a:spcPct val="100000"/>
                  </a:lnSpc>
                  <a:spcBef>
                    <a:spcPts val="0"/>
                  </a:spcBef>
                </a:pPr>
                <a:r>
                  <a:rPr lang="en-US" sz="2200" dirty="0"/>
                  <a:t>At each time step, add a new node with </a:t>
                </a:r>
                <a14:m>
                  <m:oMath xmlns:m="http://schemas.openxmlformats.org/officeDocument/2006/math">
                    <m:r>
                      <a:rPr lang="en-US" sz="2200" i="1" dirty="0" smtClean="0">
                        <a:latin typeface="Cambria Math" charset="0"/>
                      </a:rPr>
                      <m:t>𝑚</m:t>
                    </m:r>
                    <m:r>
                      <a:rPr lang="en-US" sz="2200" i="1" dirty="0" smtClean="0">
                        <a:latin typeface="Cambria Math" charset="0"/>
                      </a:rPr>
                      <m:t> </m:t>
                    </m:r>
                  </m:oMath>
                </a14:m>
                <a:r>
                  <a:rPr lang="en-US" sz="2200" dirty="0"/>
                  <a:t>edges to existing nodes in the network.</a:t>
                </a:r>
              </a:p>
              <a:p>
                <a:pPr defTabSz="914400">
                  <a:lnSpc>
                    <a:spcPct val="100000"/>
                  </a:lnSpc>
                  <a:spcBef>
                    <a:spcPts val="0"/>
                  </a:spcBef>
                </a:pPr>
                <a:r>
                  <a:rPr lang="en-US" sz="2200" dirty="0"/>
                  <a:t>The probability that the new node connects to node </a:t>
                </a:r>
                <a14:m>
                  <m:oMath xmlns:m="http://schemas.openxmlformats.org/officeDocument/2006/math">
                    <m:r>
                      <a:rPr lang="en-US" sz="2200" i="1" dirty="0" smtClean="0">
                        <a:latin typeface="Cambria Math" charset="0"/>
                      </a:rPr>
                      <m:t>𝑢</m:t>
                    </m:r>
                  </m:oMath>
                </a14:m>
                <a:r>
                  <a:rPr lang="en-US" sz="2200" dirty="0"/>
                  <a:t> is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𝑘</m:t>
                        </m:r>
                      </m:e>
                      <m:sub>
                        <m:r>
                          <a:rPr lang="en-US" sz="2200" b="0" i="1" smtClean="0">
                            <a:latin typeface="Cambria Math" charset="0"/>
                          </a:rPr>
                          <m:t>𝑢</m:t>
                        </m:r>
                      </m:sub>
                    </m:sSub>
                    <m:r>
                      <a:rPr lang="en-US" sz="2200" b="0" i="1" smtClean="0">
                        <a:latin typeface="Cambria Math" charset="0"/>
                      </a:rPr>
                      <m:t>/</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charset="0"/>
                          </a:rPr>
                          <m:t>𝑗</m:t>
                        </m:r>
                      </m:sub>
                      <m:sup/>
                      <m:e>
                        <m:sSub>
                          <m:sSubPr>
                            <m:ctrlPr>
                              <a:rPr lang="en-US" sz="2200" b="0" i="1" smtClean="0">
                                <a:latin typeface="Cambria Math" panose="02040503050406030204" pitchFamily="18" charset="0"/>
                              </a:rPr>
                            </m:ctrlPr>
                          </m:sSubPr>
                          <m:e>
                            <m:r>
                              <a:rPr lang="en-US" sz="2200" b="0" i="1" smtClean="0">
                                <a:latin typeface="Cambria Math" charset="0"/>
                              </a:rPr>
                              <m:t>𝑘</m:t>
                            </m:r>
                          </m:e>
                          <m:sub>
                            <m:r>
                              <a:rPr lang="en-US" sz="2200" b="0" i="1" smtClean="0">
                                <a:latin typeface="Cambria Math" charset="0"/>
                              </a:rPr>
                              <m:t>𝑗</m:t>
                            </m:r>
                          </m:sub>
                        </m:sSub>
                      </m:e>
                    </m:nary>
                  </m:oMath>
                </a14:m>
                <a:r>
                  <a:rPr lang="en-US" sz="2200" dirty="0"/>
                  <a:t>. (This is the preferential attachment ingredient.)</a:t>
                </a:r>
              </a:p>
              <a:p>
                <a:pPr defTabSz="914400">
                  <a:lnSpc>
                    <a:spcPct val="100000"/>
                  </a:lnSpc>
                  <a:spcBef>
                    <a:spcPts val="0"/>
                  </a:spcBef>
                </a:pPr>
                <a:r>
                  <a:rPr lang="en-US" sz="2200" dirty="0"/>
                  <a:t>After t steps, the network has </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charset="0"/>
                          </a:rPr>
                          <m:t>𝑚</m:t>
                        </m:r>
                      </m:e>
                      <m:sub>
                        <m:r>
                          <a:rPr lang="en-US" sz="2200" b="0" i="1" dirty="0" smtClean="0">
                            <a:latin typeface="Cambria Math" charset="0"/>
                          </a:rPr>
                          <m:t>𝑜</m:t>
                        </m:r>
                      </m:sub>
                    </m:sSub>
                    <m:r>
                      <a:rPr lang="en-US" sz="2200" i="1" dirty="0" smtClean="0">
                        <a:latin typeface="Cambria Math" charset="0"/>
                      </a:rPr>
                      <m:t>+</m:t>
                    </m:r>
                    <m:r>
                      <a:rPr lang="en-US" sz="2200" i="1" dirty="0" smtClean="0">
                        <a:latin typeface="Cambria Math" charset="0"/>
                      </a:rPr>
                      <m:t>𝑡</m:t>
                    </m:r>
                  </m:oMath>
                </a14:m>
                <a:r>
                  <a:rPr lang="en-US" sz="2200" dirty="0"/>
                  <a:t> nodes and </a:t>
                </a:r>
                <a14:m>
                  <m:oMath xmlns:m="http://schemas.openxmlformats.org/officeDocument/2006/math">
                    <m:r>
                      <a:rPr lang="en-US" sz="2200" i="1" dirty="0" smtClean="0">
                        <a:latin typeface="Cambria Math" charset="0"/>
                      </a:rPr>
                      <m:t>𝑚𝑡</m:t>
                    </m:r>
                    <m:r>
                      <a:rPr lang="en-US" sz="2200" i="1" dirty="0" smtClean="0">
                        <a:latin typeface="Cambria Math" charset="0"/>
                      </a:rPr>
                      <m:t> </m:t>
                    </m:r>
                  </m:oMath>
                </a14:m>
                <a:r>
                  <a:rPr lang="en-US" sz="2200" dirty="0"/>
                  <a:t>edges.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76661"/>
                <a:ext cx="7886700" cy="4351338"/>
              </a:xfrm>
              <a:blipFill>
                <a:blip r:embed="rId2"/>
                <a:stretch>
                  <a:fillRect l="-1608" t="-23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30</a:t>
            </a:fld>
            <a:endParaRPr lang="en-US"/>
          </a:p>
        </p:txBody>
      </p:sp>
      <p:pic>
        <p:nvPicPr>
          <p:cNvPr id="7" name="Picture 6">
            <a:extLst>
              <a:ext uri="{FF2B5EF4-FFF2-40B4-BE49-F238E27FC236}">
                <a16:creationId xmlns:a16="http://schemas.microsoft.com/office/drawing/2014/main" id="{14F227C8-39CE-9FD8-7F27-7DD41DEAD942}"/>
              </a:ext>
            </a:extLst>
          </p:cNvPr>
          <p:cNvPicPr>
            <a:picLocks noChangeAspect="1"/>
          </p:cNvPicPr>
          <p:nvPr/>
        </p:nvPicPr>
        <p:blipFill>
          <a:blip r:embed="rId3"/>
          <a:stretch>
            <a:fillRect/>
          </a:stretch>
        </p:blipFill>
        <p:spPr>
          <a:xfrm>
            <a:off x="1331015" y="4601279"/>
            <a:ext cx="5829300" cy="1226720"/>
          </a:xfrm>
          <a:prstGeom prst="rect">
            <a:avLst/>
          </a:prstGeom>
          <a:ln w="25400">
            <a:solidFill>
              <a:schemeClr val="accent1"/>
            </a:solidFill>
          </a:ln>
        </p:spPr>
      </p:pic>
    </p:spTree>
    <p:extLst>
      <p:ext uri="{BB962C8B-B14F-4D97-AF65-F5344CB8AC3E}">
        <p14:creationId xmlns:p14="http://schemas.microsoft.com/office/powerpoint/2010/main" val="4842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65526"/>
          <a:stretch/>
        </p:blipFill>
        <p:spPr>
          <a:xfrm>
            <a:off x="4975687" y="1690689"/>
            <a:ext cx="3654136" cy="4128722"/>
          </a:xfrm>
          <a:prstGeom prst="rect">
            <a:avLst/>
          </a:prstGeom>
        </p:spPr>
      </p:pic>
      <p:sp>
        <p:nvSpPr>
          <p:cNvPr id="2" name="Title 1"/>
          <p:cNvSpPr>
            <a:spLocks noGrp="1"/>
          </p:cNvSpPr>
          <p:nvPr>
            <p:ph type="title"/>
          </p:nvPr>
        </p:nvSpPr>
        <p:spPr/>
        <p:txBody>
          <a:bodyPr/>
          <a:lstStyle/>
          <a:p>
            <a:pPr lvl="0" defTabSz="914400">
              <a:spcBef>
                <a:spcPts val="0"/>
              </a:spcBef>
              <a:defRPr/>
            </a:pPr>
            <a:r>
              <a:rPr lang="en-US" dirty="0"/>
              <a:t>Simulations of the BA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533166"/>
                <a:ext cx="4461510" cy="4980709"/>
              </a:xfrm>
            </p:spPr>
            <p:txBody>
              <a:bodyPr>
                <a:normAutofit/>
              </a:bodyPr>
              <a:lstStyle/>
              <a:p>
                <a:pPr>
                  <a:lnSpc>
                    <a:spcPct val="100000"/>
                  </a:lnSpc>
                  <a:spcBef>
                    <a:spcPts val="0"/>
                  </a:spcBef>
                  <a:defRPr/>
                </a:pPr>
                <a14:m>
                  <m:oMath xmlns:m="http://schemas.openxmlformats.org/officeDocument/2006/math">
                    <m:r>
                      <a:rPr lang="en-US" sz="2400" i="1" dirty="0">
                        <a:latin typeface="Cambria Math" charset="0"/>
                      </a:rPr>
                      <m:t>𝑚</m:t>
                    </m:r>
                    <m:r>
                      <a:rPr lang="en-US" sz="2400" i="1" dirty="0">
                        <a:latin typeface="Cambria Math" charset="0"/>
                      </a:rPr>
                      <m:t> = </m:t>
                    </m:r>
                    <m:sSub>
                      <m:sSubPr>
                        <m:ctrlPr>
                          <a:rPr lang="en-US" sz="2400" i="1" dirty="0">
                            <a:latin typeface="Cambria Math" panose="02040503050406030204" pitchFamily="18" charset="0"/>
                          </a:rPr>
                        </m:ctrlPr>
                      </m:sSubPr>
                      <m:e>
                        <m:r>
                          <a:rPr lang="en-US" sz="2400" i="1" dirty="0">
                            <a:latin typeface="Cambria Math" charset="0"/>
                          </a:rPr>
                          <m:t>𝑚</m:t>
                        </m:r>
                      </m:e>
                      <m:sub>
                        <m:r>
                          <a:rPr lang="en-US" sz="2400" i="1" dirty="0">
                            <a:latin typeface="Cambria Math" charset="0"/>
                          </a:rPr>
                          <m:t>0</m:t>
                        </m:r>
                      </m:sub>
                    </m:sSub>
                    <m:r>
                      <a:rPr lang="en-US" sz="2400" i="1" dirty="0">
                        <a:latin typeface="Cambria Math" charset="0"/>
                      </a:rPr>
                      <m:t> = 5</m:t>
                    </m:r>
                  </m:oMath>
                </a14:m>
                <a:endParaRPr lang="en-US" sz="2400" dirty="0"/>
              </a:p>
              <a:p>
                <a:pPr marL="0" indent="0">
                  <a:lnSpc>
                    <a:spcPct val="100000"/>
                  </a:lnSpc>
                  <a:spcBef>
                    <a:spcPts val="0"/>
                  </a:spcBef>
                  <a:buNone/>
                  <a:defRPr/>
                </a:pPr>
                <a:endParaRPr lang="en-US" sz="2400" dirty="0"/>
              </a:p>
              <a:p>
                <a:pPr>
                  <a:lnSpc>
                    <a:spcPct val="100000"/>
                  </a:lnSpc>
                  <a:spcBef>
                    <a:spcPts val="0"/>
                  </a:spcBef>
                  <a:defRPr/>
                </a:pPr>
                <a:r>
                  <a:rPr lang="en-US" sz="2400" dirty="0"/>
                  <a:t>The model produces a power-law degree distribution with an exponent -2.9 +/- 0.1. </a:t>
                </a:r>
              </a:p>
              <a:p>
                <a:pPr marL="0" indent="0">
                  <a:lnSpc>
                    <a:spcPct val="100000"/>
                  </a:lnSpc>
                  <a:spcBef>
                    <a:spcPts val="0"/>
                  </a:spcBef>
                  <a:buNone/>
                  <a:defRPr/>
                </a:pPr>
                <a:endParaRPr lang="en-US" sz="2400" dirty="0"/>
              </a:p>
              <a:p>
                <a:pPr>
                  <a:lnSpc>
                    <a:spcPct val="100000"/>
                  </a:lnSpc>
                  <a:spcBef>
                    <a:spcPts val="0"/>
                  </a:spcBef>
                  <a:defRPr/>
                </a:pPr>
                <a:r>
                  <a:rPr lang="en-US" sz="2400" dirty="0"/>
                  <a:t>t = 150k and t = 200k are shown. </a:t>
                </a:r>
              </a:p>
              <a:p>
                <a:pPr>
                  <a:lnSpc>
                    <a:spcPct val="100000"/>
                  </a:lnSpc>
                  <a:spcBef>
                    <a:spcPts val="0"/>
                  </a:spcBef>
                  <a:defRPr/>
                </a:pPr>
                <a:endParaRPr lang="en-US" sz="2400" dirty="0"/>
              </a:p>
              <a:p>
                <a:pPr>
                  <a:lnSpc>
                    <a:spcPct val="100000"/>
                  </a:lnSpc>
                  <a:spcBef>
                    <a:spcPts val="0"/>
                  </a:spcBef>
                  <a:defRPr/>
                </a:pPr>
                <a:r>
                  <a:rPr lang="en-US" sz="2400" dirty="0"/>
                  <a:t>The degree distribution is independent of t or size </a:t>
                </a:r>
              </a:p>
              <a:p>
                <a:pPr marL="0" indent="0">
                  <a:lnSpc>
                    <a:spcPct val="100000"/>
                  </a:lnSpc>
                  <a:spcBef>
                    <a:spcPts val="0"/>
                  </a:spcBef>
                  <a:buNone/>
                  <a:defRPr/>
                </a:pPr>
                <a:r>
                  <a:rPr lang="en-US" sz="2400" dirty="0"/>
                  <a:t>   (a.k.a., scale-free).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533166"/>
                <a:ext cx="4461510" cy="4980709"/>
              </a:xfrm>
              <a:blipFill>
                <a:blip r:embed="rId3"/>
                <a:stretch>
                  <a:fillRect l="-1705" t="-508" r="-28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31</a:t>
            </a:fld>
            <a:endParaRPr lang="en-US" dirty="0"/>
          </a:p>
        </p:txBody>
      </p:sp>
      <p:sp>
        <p:nvSpPr>
          <p:cNvPr id="6" name="TextBox 5">
            <a:extLst>
              <a:ext uri="{FF2B5EF4-FFF2-40B4-BE49-F238E27FC236}">
                <a16:creationId xmlns:a16="http://schemas.microsoft.com/office/drawing/2014/main" id="{6E1439F8-813F-D720-1393-29B5A557B2F4}"/>
              </a:ext>
            </a:extLst>
          </p:cNvPr>
          <p:cNvSpPr txBox="1"/>
          <p:nvPr/>
        </p:nvSpPr>
        <p:spPr>
          <a:xfrm>
            <a:off x="4006588" y="6169708"/>
            <a:ext cx="3522925" cy="646331"/>
          </a:xfrm>
          <a:prstGeom prst="rect">
            <a:avLst/>
          </a:prstGeom>
          <a:noFill/>
        </p:spPr>
        <p:txBody>
          <a:bodyPr wrap="square" rtlCol="0">
            <a:spAutoFit/>
          </a:bodyPr>
          <a:lstStyle/>
          <a:p>
            <a:r>
              <a:rPr lang="en-US" dirty="0" err="1">
                <a:solidFill>
                  <a:schemeClr val="bg1">
                    <a:lumMod val="50000"/>
                  </a:schemeClr>
                </a:solidFill>
                <a:latin typeface="Adobe Devanagari"/>
              </a:rPr>
              <a:t>Barabási</a:t>
            </a:r>
            <a:r>
              <a:rPr lang="en-US" dirty="0">
                <a:solidFill>
                  <a:schemeClr val="bg1">
                    <a:lumMod val="50000"/>
                  </a:schemeClr>
                </a:solidFill>
                <a:latin typeface="Adobe Devanagari"/>
              </a:rPr>
              <a:t> and Albert. </a:t>
            </a:r>
            <a:r>
              <a:rPr lang="en-US" i="1" dirty="0">
                <a:solidFill>
                  <a:schemeClr val="bg1">
                    <a:lumMod val="50000"/>
                  </a:schemeClr>
                </a:solidFill>
                <a:latin typeface="Adobe Devanagari"/>
              </a:rPr>
              <a:t>Science</a:t>
            </a:r>
            <a:r>
              <a:rPr lang="en-US" dirty="0">
                <a:solidFill>
                  <a:schemeClr val="bg1">
                    <a:lumMod val="50000"/>
                  </a:schemeClr>
                </a:solidFill>
                <a:latin typeface="Adobe Devanagari"/>
              </a:rPr>
              <a:t>, 1999.</a:t>
            </a:r>
          </a:p>
          <a:p>
            <a:endParaRPr lang="en-US" dirty="0">
              <a:solidFill>
                <a:schemeClr val="bg1">
                  <a:lumMod val="50000"/>
                </a:schemeClr>
              </a:solidFill>
              <a:latin typeface="Adobe Devanagari"/>
            </a:endParaRPr>
          </a:p>
        </p:txBody>
      </p:sp>
    </p:spTree>
    <p:extLst>
      <p:ext uri="{BB962C8B-B14F-4D97-AF65-F5344CB8AC3E}">
        <p14:creationId xmlns:p14="http://schemas.microsoft.com/office/powerpoint/2010/main" val="484076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spcBef>
                <a:spcPts val="0"/>
              </a:spcBef>
              <a:defRPr/>
            </a:pPr>
            <a:r>
              <a:rPr lang="en-US" sz="4000" dirty="0"/>
              <a:t>Preferential attachment is the key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0551" y="1740767"/>
                <a:ext cx="4526280" cy="498070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alternative model: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a:lnSpc>
                    <a:spcPct val="100000"/>
                  </a:lnSpc>
                  <a:spcBef>
                    <a:spcPts val="0"/>
                  </a:spcBef>
                  <a:defRPr/>
                </a:pPr>
                <a:r>
                  <a:rPr lang="en-US" sz="2400" dirty="0">
                    <a:latin typeface="+mn-lt"/>
                  </a:rPr>
                  <a:t>Nodes still arrive one at a time, but they attach to existing nodes uniformly at random (with no preferential attachment)</a:t>
                </a:r>
              </a:p>
              <a:p>
                <a:pPr>
                  <a:lnSpc>
                    <a:spcPct val="100000"/>
                  </a:lnSpc>
                  <a:spcBef>
                    <a:spcPts val="0"/>
                  </a:spcBef>
                  <a:defRPr/>
                </a:pPr>
                <a:endParaRPr lang="en-US" sz="2400" dirty="0">
                  <a:latin typeface="+mn-lt"/>
                </a:endParaRPr>
              </a:p>
              <a:p>
                <a:pPr>
                  <a:spcBef>
                    <a:spcPts val="0"/>
                  </a:spcBef>
                </a:pPr>
                <a:r>
                  <a:rPr lang="en-US" sz="2400" dirty="0">
                    <a:latin typeface="+mn-lt"/>
                  </a:rPr>
                  <a:t>Resulting degree distribution is exponential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𝑘</m:t>
                        </m:r>
                      </m:sub>
                    </m:sSub>
                    <m:r>
                      <a:rPr lang="en-US" sz="2400" i="1">
                        <a:latin typeface="Cambria Math" panose="02040503050406030204" pitchFamily="18"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b="0" i="1" smtClean="0">
                            <a:latin typeface="Cambria Math" panose="02040503050406030204" pitchFamily="18" charset="0"/>
                            <a:ea typeface="Cambria Math" charset="0"/>
                            <a:cs typeface="Cambria Math" charset="0"/>
                          </a:rPr>
                          <m:t>𝑒</m:t>
                        </m:r>
                      </m:e>
                      <m:sup>
                        <m:r>
                          <a:rPr lang="en-US" sz="2400" i="1">
                            <a:latin typeface="Cambria Math" panose="02040503050406030204" pitchFamily="18" charset="0"/>
                            <a:ea typeface="Cambria Math" charset="0"/>
                            <a:cs typeface="Cambria Math" charset="0"/>
                          </a:rPr>
                          <m:t>−</m:t>
                        </m:r>
                        <m:r>
                          <a:rPr lang="en-US" sz="2400" i="1" smtClean="0">
                            <a:latin typeface="Cambria Math" panose="02040503050406030204" pitchFamily="18" charset="0"/>
                            <a:ea typeface="Cambria Math" charset="0"/>
                            <a:cs typeface="Cambria Math" charset="0"/>
                          </a:rPr>
                          <m:t>𝛽</m:t>
                        </m:r>
                        <m:r>
                          <a:rPr lang="en-US" sz="2400" b="0" i="1" smtClean="0">
                            <a:latin typeface="Cambria Math" panose="02040503050406030204" pitchFamily="18" charset="0"/>
                            <a:ea typeface="Cambria Math" charset="0"/>
                            <a:cs typeface="Cambria Math" charset="0"/>
                          </a:rPr>
                          <m:t>𝑘</m:t>
                        </m:r>
                      </m:sup>
                    </m:sSup>
                    <m:r>
                      <a:rPr lang="en-US" sz="2400">
                        <a:latin typeface="Cambria Math" panose="02040503050406030204" pitchFamily="18" charset="0"/>
                        <a:ea typeface="Cambria Math" charset="0"/>
                        <a:cs typeface="Cambria Math" charset="0"/>
                      </a:rPr>
                      <m:t>. </m:t>
                    </m:r>
                  </m:oMath>
                </a14:m>
                <a:endParaRPr lang="en-US" sz="2400" dirty="0">
                  <a:latin typeface="+mn-lt"/>
                </a:endParaRPr>
              </a:p>
              <a:p>
                <a:pPr>
                  <a:spcBef>
                    <a:spcPts val="0"/>
                  </a:spcBef>
                </a:pPr>
                <a:endParaRPr lang="en-US" sz="2400" dirty="0">
                  <a:latin typeface="+mn-lt"/>
                </a:endParaRPr>
              </a:p>
              <a:p>
                <a:pPr>
                  <a:spcBef>
                    <a:spcPts val="0"/>
                  </a:spcBef>
                </a:pPr>
                <a:r>
                  <a:rPr lang="en-US" sz="2400" dirty="0">
                    <a:latin typeface="+mn-lt"/>
                  </a:rPr>
                  <a:t>Figure shows degree distribution for </a:t>
                </a:r>
                <a14:m>
                  <m:oMath xmlns:m="http://schemas.openxmlformats.org/officeDocument/2006/math">
                    <m:r>
                      <a:rPr lang="en-US" sz="2400" i="1" dirty="0">
                        <a:latin typeface="Cambria Math" panose="02040503050406030204" pitchFamily="18" charset="0"/>
                      </a:rPr>
                      <m:t>𝑚</m:t>
                    </m:r>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𝑚</m:t>
                        </m:r>
                      </m:e>
                      <m:sub>
                        <m:r>
                          <a:rPr lang="en-US" sz="2400" i="1" dirty="0">
                            <a:latin typeface="Cambria Math" panose="02040503050406030204" pitchFamily="18" charset="0"/>
                          </a:rPr>
                          <m:t>0</m:t>
                        </m:r>
                      </m:sub>
                    </m:sSub>
                    <m:r>
                      <a:rPr lang="en-US" sz="2400" i="1" dirty="0">
                        <a:latin typeface="Cambria Math" panose="02040503050406030204" pitchFamily="18" charset="0"/>
                      </a:rPr>
                      <m:t> =</m:t>
                    </m:r>
                    <m:r>
                      <a:rPr lang="en-US" sz="2400" b="0" i="1" dirty="0" smtClean="0">
                        <a:latin typeface="Cambria Math" panose="02040503050406030204" pitchFamily="18" charset="0"/>
                      </a:rPr>
                      <m:t>1, 3, 5, 7 </m:t>
                    </m:r>
                  </m:oMath>
                </a14:m>
                <a:endParaRPr lang="en-US" sz="2400" dirty="0">
                  <a:latin typeface="+mn-lt"/>
                </a:endParaRPr>
              </a:p>
              <a:p>
                <a:pPr marL="0" lvl="0" indent="0" defTabSz="914400">
                  <a:spcBef>
                    <a:spcPts val="0"/>
                  </a:spcBef>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0551" y="1740767"/>
                <a:ext cx="4526280" cy="4980709"/>
              </a:xfrm>
              <a:blipFill>
                <a:blip r:embed="rId2"/>
                <a:stretch>
                  <a:fillRect l="-2801" t="-1272" r="-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B859509-BFEE-CA40-84A0-0163C85EF061}" type="slidenum">
              <a:rPr lang="en-US" smtClean="0"/>
              <a:t>32</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678" r="34066"/>
          <a:stretch/>
        </p:blipFill>
        <p:spPr>
          <a:xfrm>
            <a:off x="5264727" y="1820450"/>
            <a:ext cx="3316587" cy="4133088"/>
          </a:xfrm>
          <a:prstGeom prst="rect">
            <a:avLst/>
          </a:prstGeom>
        </p:spPr>
      </p:pic>
    </p:spTree>
    <p:extLst>
      <p:ext uri="{BB962C8B-B14F-4D97-AF65-F5344CB8AC3E}">
        <p14:creationId xmlns:p14="http://schemas.microsoft.com/office/powerpoint/2010/main" val="11346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74A8-8809-2FB7-2EA9-1093799B07A5}"/>
              </a:ext>
            </a:extLst>
          </p:cNvPr>
          <p:cNvSpPr>
            <a:spLocks noGrp="1"/>
          </p:cNvSpPr>
          <p:nvPr>
            <p:ph type="title"/>
          </p:nvPr>
        </p:nvSpPr>
        <p:spPr/>
        <p:txBody>
          <a:bodyPr/>
          <a:lstStyle/>
          <a:p>
            <a:r>
              <a:rPr lang="en-US" dirty="0"/>
              <a:t>More hubs in scale-free networks</a:t>
            </a:r>
          </a:p>
        </p:txBody>
      </p:sp>
      <p:sp>
        <p:nvSpPr>
          <p:cNvPr id="4" name="Slide Number Placeholder 3">
            <a:extLst>
              <a:ext uri="{FF2B5EF4-FFF2-40B4-BE49-F238E27FC236}">
                <a16:creationId xmlns:a16="http://schemas.microsoft.com/office/drawing/2014/main" id="{D7F45B6D-04D9-FA7C-DC3D-83028DDDC389}"/>
              </a:ext>
            </a:extLst>
          </p:cNvPr>
          <p:cNvSpPr>
            <a:spLocks noGrp="1"/>
          </p:cNvSpPr>
          <p:nvPr>
            <p:ph type="sldNum" sz="quarter" idx="12"/>
          </p:nvPr>
        </p:nvSpPr>
        <p:spPr/>
        <p:txBody>
          <a:bodyPr/>
          <a:lstStyle/>
          <a:p>
            <a:fld id="{6DCFA791-3060-7643-8677-86D470F57523}" type="slidenum">
              <a:rPr lang="en-US" smtClean="0"/>
              <a:pPr/>
              <a:t>33</a:t>
            </a:fld>
            <a:endParaRPr lang="en-US"/>
          </a:p>
        </p:txBody>
      </p:sp>
      <p:pic>
        <p:nvPicPr>
          <p:cNvPr id="7" name="Picture 6">
            <a:extLst>
              <a:ext uri="{FF2B5EF4-FFF2-40B4-BE49-F238E27FC236}">
                <a16:creationId xmlns:a16="http://schemas.microsoft.com/office/drawing/2014/main" id="{BA46C938-1296-39AE-F3CC-175D1DBFE569}"/>
              </a:ext>
            </a:extLst>
          </p:cNvPr>
          <p:cNvPicPr>
            <a:picLocks noChangeAspect="1"/>
          </p:cNvPicPr>
          <p:nvPr/>
        </p:nvPicPr>
        <p:blipFill rotWithShape="1">
          <a:blip r:embed="rId3">
            <a:extLst>
              <a:ext uri="{28A0092B-C50C-407E-A947-70E740481C1C}">
                <a14:useLocalDpi xmlns:a14="http://schemas.microsoft.com/office/drawing/2010/main" val="0"/>
              </a:ext>
            </a:extLst>
          </a:blip>
          <a:srcRect r="65526"/>
          <a:stretch/>
        </p:blipFill>
        <p:spPr>
          <a:xfrm>
            <a:off x="628650" y="1690689"/>
            <a:ext cx="2993989" cy="3382837"/>
          </a:xfrm>
          <a:prstGeom prst="rect">
            <a:avLst/>
          </a:prstGeom>
        </p:spPr>
      </p:pic>
      <p:pic>
        <p:nvPicPr>
          <p:cNvPr id="8" name="Picture 7">
            <a:extLst>
              <a:ext uri="{FF2B5EF4-FFF2-40B4-BE49-F238E27FC236}">
                <a16:creationId xmlns:a16="http://schemas.microsoft.com/office/drawing/2014/main" id="{C407436A-A53D-A681-65B4-86D726041361}"/>
              </a:ext>
            </a:extLst>
          </p:cNvPr>
          <p:cNvPicPr>
            <a:picLocks noChangeAspect="1"/>
          </p:cNvPicPr>
          <p:nvPr/>
        </p:nvPicPr>
        <p:blipFill rotWithShape="1">
          <a:blip r:embed="rId3">
            <a:extLst>
              <a:ext uri="{28A0092B-C50C-407E-A947-70E740481C1C}">
                <a14:useLocalDpi xmlns:a14="http://schemas.microsoft.com/office/drawing/2010/main" val="0"/>
              </a:ext>
            </a:extLst>
          </a:blip>
          <a:srcRect l="34678" r="34066"/>
          <a:stretch/>
        </p:blipFill>
        <p:spPr>
          <a:xfrm>
            <a:off x="4441768" y="1688506"/>
            <a:ext cx="2717420" cy="3386414"/>
          </a:xfrm>
          <a:prstGeom prst="rect">
            <a:avLst/>
          </a:prstGeom>
        </p:spPr>
      </p:pic>
      <p:sp>
        <p:nvSpPr>
          <p:cNvPr id="3" name="TextBox 2">
            <a:extLst>
              <a:ext uri="{FF2B5EF4-FFF2-40B4-BE49-F238E27FC236}">
                <a16:creationId xmlns:a16="http://schemas.microsoft.com/office/drawing/2014/main" id="{0070C7BD-2393-E695-6E3F-42235213E413}"/>
              </a:ext>
            </a:extLst>
          </p:cNvPr>
          <p:cNvSpPr txBox="1"/>
          <p:nvPr/>
        </p:nvSpPr>
        <p:spPr>
          <a:xfrm>
            <a:off x="776117" y="5074861"/>
            <a:ext cx="7348552" cy="1323439"/>
          </a:xfrm>
          <a:prstGeom prst="rect">
            <a:avLst/>
          </a:prstGeom>
          <a:noFill/>
        </p:spPr>
        <p:txBody>
          <a:bodyPr wrap="square">
            <a:spAutoFit/>
          </a:bodyPr>
          <a:lstStyle/>
          <a:p>
            <a:r>
              <a:rPr lang="en-US" sz="2000" dirty="0">
                <a:solidFill>
                  <a:srgbClr val="0078B9"/>
                </a:solidFill>
                <a:cs typeface="Adobe Devanagari" panose="02040503050201020203" pitchFamily="18" charset="0"/>
              </a:rPr>
              <a:t>This simple model can reproduce </a:t>
            </a:r>
            <a:r>
              <a:rPr lang="en-US" sz="2000" dirty="0">
                <a:solidFill>
                  <a:srgbClr val="0078B9"/>
                </a:solidFill>
              </a:rPr>
              <a:t>the power-law degree distribution</a:t>
            </a:r>
            <a:r>
              <a:rPr lang="en-US" sz="2000" dirty="0"/>
              <a:t>, where a few nodes (hubs) have a disproportionately high number of connections, while most have few.</a:t>
            </a:r>
            <a:r>
              <a:rPr lang="en-US" sz="2000" dirty="0">
                <a:solidFill>
                  <a:srgbClr val="C00000"/>
                </a:solidFill>
                <a:cs typeface="Adobe Devanagari" panose="02040503050201020203" pitchFamily="18" charset="0"/>
              </a:rPr>
              <a:t>			             </a:t>
            </a:r>
          </a:p>
          <a:p>
            <a:r>
              <a:rPr lang="en-US" sz="2000" dirty="0">
                <a:solidFill>
                  <a:srgbClr val="C00000"/>
                </a:solidFill>
                <a:cs typeface="Adobe Devanagari" panose="02040503050201020203" pitchFamily="18" charset="0"/>
              </a:rPr>
              <a:t>				Limitations of the BA model?</a:t>
            </a:r>
          </a:p>
        </p:txBody>
      </p:sp>
    </p:spTree>
    <p:extLst>
      <p:ext uri="{BB962C8B-B14F-4D97-AF65-F5344CB8AC3E}">
        <p14:creationId xmlns:p14="http://schemas.microsoft.com/office/powerpoint/2010/main" val="24676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74A8-8809-2FB7-2EA9-1093799B07A5}"/>
              </a:ext>
            </a:extLst>
          </p:cNvPr>
          <p:cNvSpPr>
            <a:spLocks noGrp="1"/>
          </p:cNvSpPr>
          <p:nvPr>
            <p:ph type="title"/>
          </p:nvPr>
        </p:nvSpPr>
        <p:spPr/>
        <p:txBody>
          <a:bodyPr/>
          <a:lstStyle/>
          <a:p>
            <a:r>
              <a:rPr lang="en-US" dirty="0"/>
              <a:t>Friendship paradox</a:t>
            </a:r>
          </a:p>
        </p:txBody>
      </p:sp>
      <p:sp>
        <p:nvSpPr>
          <p:cNvPr id="4" name="Slide Number Placeholder 3">
            <a:extLst>
              <a:ext uri="{FF2B5EF4-FFF2-40B4-BE49-F238E27FC236}">
                <a16:creationId xmlns:a16="http://schemas.microsoft.com/office/drawing/2014/main" id="{D7F45B6D-04D9-FA7C-DC3D-83028DDDC389}"/>
              </a:ext>
            </a:extLst>
          </p:cNvPr>
          <p:cNvSpPr>
            <a:spLocks noGrp="1"/>
          </p:cNvSpPr>
          <p:nvPr>
            <p:ph type="sldNum" sz="quarter" idx="12"/>
          </p:nvPr>
        </p:nvSpPr>
        <p:spPr/>
        <p:txBody>
          <a:bodyPr/>
          <a:lstStyle/>
          <a:p>
            <a:fld id="{6DCFA791-3060-7643-8677-86D470F57523}" type="slidenum">
              <a:rPr lang="en-US" smtClean="0"/>
              <a:pPr/>
              <a:t>34</a:t>
            </a:fld>
            <a:endParaRPr lang="en-US"/>
          </a:p>
        </p:txBody>
      </p:sp>
      <p:sp>
        <p:nvSpPr>
          <p:cNvPr id="3" name="TextBox 2">
            <a:extLst>
              <a:ext uri="{FF2B5EF4-FFF2-40B4-BE49-F238E27FC236}">
                <a16:creationId xmlns:a16="http://schemas.microsoft.com/office/drawing/2014/main" id="{15898FC0-1802-8D78-0FCB-8667F5C78D43}"/>
              </a:ext>
            </a:extLst>
          </p:cNvPr>
          <p:cNvSpPr txBox="1"/>
          <p:nvPr/>
        </p:nvSpPr>
        <p:spPr>
          <a:xfrm>
            <a:off x="628650" y="1690689"/>
            <a:ext cx="8027670" cy="1200329"/>
          </a:xfrm>
          <a:prstGeom prst="rect">
            <a:avLst/>
          </a:prstGeom>
          <a:noFill/>
        </p:spPr>
        <p:txBody>
          <a:bodyPr wrap="square" rtlCol="0">
            <a:spAutoFit/>
          </a:bodyPr>
          <a:lstStyle/>
          <a:p>
            <a:r>
              <a:rPr lang="en-US" sz="2400" dirty="0"/>
              <a:t>The phenomenon that an individual's friends have, on average, more friends than that individual has.</a:t>
            </a:r>
          </a:p>
          <a:p>
            <a:endParaRPr lang="en-US" sz="2400" dirty="0"/>
          </a:p>
        </p:txBody>
      </p:sp>
      <p:pic>
        <p:nvPicPr>
          <p:cNvPr id="11" name="Picture 10">
            <a:extLst>
              <a:ext uri="{FF2B5EF4-FFF2-40B4-BE49-F238E27FC236}">
                <a16:creationId xmlns:a16="http://schemas.microsoft.com/office/drawing/2014/main" id="{99A47A74-4CF5-6007-E118-3C5BF7A74398}"/>
              </a:ext>
            </a:extLst>
          </p:cNvPr>
          <p:cNvPicPr>
            <a:picLocks noChangeAspect="1"/>
          </p:cNvPicPr>
          <p:nvPr/>
        </p:nvPicPr>
        <p:blipFill>
          <a:blip r:embed="rId3"/>
          <a:stretch>
            <a:fillRect/>
          </a:stretch>
        </p:blipFill>
        <p:spPr>
          <a:xfrm>
            <a:off x="2811759" y="2813745"/>
            <a:ext cx="4152921" cy="3592277"/>
          </a:xfrm>
          <a:prstGeom prst="rect">
            <a:avLst/>
          </a:prstGeom>
        </p:spPr>
      </p:pic>
    </p:spTree>
    <p:extLst>
      <p:ext uri="{BB962C8B-B14F-4D97-AF65-F5344CB8AC3E}">
        <p14:creationId xmlns:p14="http://schemas.microsoft.com/office/powerpoint/2010/main" val="1903902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hubs and influentials</a:t>
            </a:r>
          </a:p>
        </p:txBody>
      </p:sp>
      <p:sp>
        <p:nvSpPr>
          <p:cNvPr id="3" name="TextBox 2"/>
          <p:cNvSpPr txBox="1"/>
          <p:nvPr/>
        </p:nvSpPr>
        <p:spPr>
          <a:xfrm>
            <a:off x="628650" y="1878998"/>
            <a:ext cx="6855979" cy="2946961"/>
          </a:xfrm>
          <a:prstGeom prst="rect">
            <a:avLst/>
          </a:prstGeom>
          <a:noFill/>
        </p:spPr>
        <p:txBody>
          <a:bodyPr wrap="none" rtlCol="0">
            <a:spAutoFit/>
          </a:bodyPr>
          <a:lstStyle/>
          <a:p>
            <a:r>
              <a:rPr lang="en-US" sz="2800" dirty="0">
                <a:cs typeface="Adobe Devanagari" panose="02040503050201020203" pitchFamily="18" charset="0"/>
              </a:rPr>
              <a:t>Which nodes are the most important?</a:t>
            </a:r>
          </a:p>
          <a:p>
            <a:pPr marL="342900" indent="-342900" defTabSz="376809">
              <a:spcBef>
                <a:spcPts val="1500"/>
              </a:spcBef>
              <a:buFont typeface="Wingdings" panose="05000000000000000000" pitchFamily="2" charset="2"/>
              <a:buChar char="§"/>
              <a:defRPr sz="4128"/>
            </a:pPr>
            <a:r>
              <a:rPr lang="en-US" sz="2000" dirty="0">
                <a:cs typeface="Adobe Devanagari" panose="02040503050201020203" pitchFamily="18" charset="0"/>
              </a:rPr>
              <a:t>Suppose you are going to give away free tickets to your show</a:t>
            </a:r>
          </a:p>
          <a:p>
            <a:pPr defTabSz="376809">
              <a:defRPr sz="4128">
                <a:solidFill>
                  <a:srgbClr val="0096FF"/>
                </a:solidFill>
              </a:defRPr>
            </a:pPr>
            <a:r>
              <a:rPr lang="en-US" sz="2000" dirty="0">
                <a:cs typeface="Adobe Devanagari" panose="02040503050201020203" pitchFamily="18" charset="0"/>
              </a:rPr>
              <a:t>		</a:t>
            </a:r>
            <a:r>
              <a:rPr lang="en-US" sz="2000" i="1" dirty="0">
                <a:cs typeface="Adobe Devanagari" panose="02040503050201020203" pitchFamily="18" charset="0"/>
              </a:rPr>
              <a:t>Who should you give them too?</a:t>
            </a:r>
          </a:p>
          <a:p>
            <a:pPr marL="342900" indent="-342900" defTabSz="376809">
              <a:spcBef>
                <a:spcPts val="1500"/>
              </a:spcBef>
              <a:buFont typeface="Wingdings" panose="05000000000000000000" pitchFamily="2" charset="2"/>
              <a:buChar char="§"/>
              <a:defRPr sz="4128"/>
            </a:pPr>
            <a:r>
              <a:rPr lang="en-US" sz="2000" dirty="0">
                <a:cs typeface="Adobe Devanagari" panose="02040503050201020203" pitchFamily="18" charset="0"/>
              </a:rPr>
              <a:t>Suppose you can pay someone to TikTok about your product</a:t>
            </a:r>
          </a:p>
          <a:p>
            <a:pPr defTabSz="376809">
              <a:defRPr sz="4128">
                <a:solidFill>
                  <a:srgbClr val="0096FF"/>
                </a:solidFill>
              </a:defRPr>
            </a:pPr>
            <a:r>
              <a:rPr lang="en-US" sz="2000" dirty="0">
                <a:cs typeface="Adobe Devanagari" panose="02040503050201020203" pitchFamily="18" charset="0"/>
              </a:rPr>
              <a:t>		</a:t>
            </a:r>
            <a:r>
              <a:rPr lang="en-US" sz="2000" i="1" dirty="0">
                <a:cs typeface="Adobe Devanagari" panose="02040503050201020203" pitchFamily="18" charset="0"/>
              </a:rPr>
              <a:t>Who should you pay?</a:t>
            </a:r>
          </a:p>
          <a:p>
            <a:pPr marL="342900" indent="-342900" defTabSz="376809">
              <a:spcBef>
                <a:spcPts val="1500"/>
              </a:spcBef>
              <a:buFont typeface="Wingdings" panose="05000000000000000000" pitchFamily="2" charset="2"/>
              <a:buChar char="§"/>
              <a:defRPr sz="4128"/>
            </a:pPr>
            <a:r>
              <a:rPr lang="en-US" sz="2000" dirty="0">
                <a:cs typeface="Adobe Devanagari" panose="02040503050201020203" pitchFamily="18" charset="0"/>
              </a:rPr>
              <a:t>Suppose you want to be elected to a position</a:t>
            </a:r>
          </a:p>
          <a:p>
            <a:pPr defTabSz="376809">
              <a:defRPr sz="4128">
                <a:solidFill>
                  <a:srgbClr val="0096FF"/>
                </a:solidFill>
              </a:defRPr>
            </a:pPr>
            <a:r>
              <a:rPr lang="en-US" sz="2000" dirty="0">
                <a:cs typeface="Adobe Devanagari" panose="02040503050201020203" pitchFamily="18" charset="0"/>
              </a:rPr>
              <a:t>		</a:t>
            </a:r>
            <a:r>
              <a:rPr lang="en-US" sz="2000" i="1" dirty="0">
                <a:cs typeface="Adobe Devanagari" panose="02040503050201020203" pitchFamily="18" charset="0"/>
              </a:rPr>
              <a:t>Whose endorsement will help you the most?</a:t>
            </a:r>
          </a:p>
        </p:txBody>
      </p:sp>
      <p:sp>
        <p:nvSpPr>
          <p:cNvPr id="5" name="Slide Number Placeholder 4">
            <a:extLst>
              <a:ext uri="{FF2B5EF4-FFF2-40B4-BE49-F238E27FC236}">
                <a16:creationId xmlns:a16="http://schemas.microsoft.com/office/drawing/2014/main" id="{4C6878F3-9CBC-1A91-B137-C4D7410B8F67}"/>
              </a:ext>
            </a:extLst>
          </p:cNvPr>
          <p:cNvSpPr>
            <a:spLocks noGrp="1"/>
          </p:cNvSpPr>
          <p:nvPr>
            <p:ph type="sldNum" sz="quarter" idx="12"/>
          </p:nvPr>
        </p:nvSpPr>
        <p:spPr/>
        <p:txBody>
          <a:bodyPr/>
          <a:lstStyle/>
          <a:p>
            <a:fld id="{6DCFA791-3060-7643-8677-86D470F57523}" type="slidenum">
              <a:rPr lang="en-US" smtClean="0"/>
              <a:pPr/>
              <a:t>35</a:t>
            </a:fld>
            <a:endParaRPr lang="en-US"/>
          </a:p>
        </p:txBody>
      </p:sp>
    </p:spTree>
    <p:extLst>
      <p:ext uri="{BB962C8B-B14F-4D97-AF65-F5344CB8AC3E}">
        <p14:creationId xmlns:p14="http://schemas.microsoft.com/office/powerpoint/2010/main" val="324771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node centrality</a:t>
            </a:r>
          </a:p>
        </p:txBody>
      </p:sp>
      <p:sp>
        <p:nvSpPr>
          <p:cNvPr id="3" name="TextBox 2"/>
          <p:cNvSpPr txBox="1"/>
          <p:nvPr/>
        </p:nvSpPr>
        <p:spPr>
          <a:xfrm>
            <a:off x="628650" y="1824273"/>
            <a:ext cx="8385244" cy="3708708"/>
          </a:xfrm>
          <a:prstGeom prst="rect">
            <a:avLst/>
          </a:prstGeom>
          <a:noFill/>
        </p:spPr>
        <p:txBody>
          <a:bodyPr wrap="none" rtlCol="0">
            <a:spAutoFit/>
          </a:bodyPr>
          <a:lstStyle/>
          <a:p>
            <a:endParaRPr lang="en-US" sz="2100" dirty="0">
              <a:cs typeface="Adobe Devanagari" panose="02040503050201020203" pitchFamily="18" charset="0"/>
            </a:endParaRPr>
          </a:p>
          <a:p>
            <a:pPr marL="241300" indent="-241300">
              <a:buFont typeface="Arial" panose="020B0604020202020204" pitchFamily="34" charset="0"/>
              <a:buChar char="•"/>
            </a:pPr>
            <a:r>
              <a:rPr lang="en-US" sz="2400" dirty="0">
                <a:cs typeface="Adobe Devanagari" panose="02040503050201020203" pitchFamily="18" charset="0"/>
              </a:rPr>
              <a:t>Degree centrality</a:t>
            </a:r>
          </a:p>
          <a:p>
            <a:pPr marL="241300" indent="-241300">
              <a:buFont typeface="Arial" panose="020B0604020202020204" pitchFamily="34" charset="0"/>
              <a:buChar char="•"/>
            </a:pPr>
            <a:r>
              <a:rPr lang="en-US" sz="2400" dirty="0">
                <a:cs typeface="Adobe Devanagari" panose="02040503050201020203" pitchFamily="18" charset="0"/>
              </a:rPr>
              <a:t>PageRank centrality</a:t>
            </a:r>
          </a:p>
          <a:p>
            <a:pPr marL="241300" indent="-241300">
              <a:buFont typeface="Arial" panose="020B0604020202020204" pitchFamily="34" charset="0"/>
              <a:buChar char="•"/>
            </a:pPr>
            <a:r>
              <a:rPr lang="en-US" sz="2400" dirty="0">
                <a:cs typeface="Adobe Devanagari" panose="02040503050201020203" pitchFamily="18" charset="0"/>
              </a:rPr>
              <a:t>Betweenness centrality</a:t>
            </a:r>
          </a:p>
          <a:p>
            <a:pPr marL="241300" indent="-241300">
              <a:buFont typeface="Arial" panose="020B0604020202020204" pitchFamily="34" charset="0"/>
              <a:buChar char="•"/>
            </a:pPr>
            <a:r>
              <a:rPr lang="en-US" sz="2400" dirty="0">
                <a:cs typeface="Adobe Devanagari" panose="02040503050201020203" pitchFamily="18" charset="0"/>
              </a:rPr>
              <a:t>Closeness centrality</a:t>
            </a:r>
          </a:p>
          <a:p>
            <a:pPr marL="241300" indent="-241300">
              <a:buFont typeface="Arial" panose="020B0604020202020204" pitchFamily="34" charset="0"/>
              <a:buChar char="•"/>
            </a:pPr>
            <a:r>
              <a:rPr lang="en-US" sz="2400" dirty="0">
                <a:cs typeface="Adobe Devanagari" panose="02040503050201020203" pitchFamily="18" charset="0"/>
              </a:rPr>
              <a:t>Eigenvector centrality</a:t>
            </a:r>
          </a:p>
          <a:p>
            <a:pPr marL="241300" indent="-241300">
              <a:buFont typeface="Arial" panose="020B0604020202020204" pitchFamily="34" charset="0"/>
              <a:buChar char="•"/>
            </a:pPr>
            <a:r>
              <a:rPr lang="en-US" sz="2400" dirty="0">
                <a:cs typeface="Adobe Devanagari" panose="02040503050201020203" pitchFamily="18" charset="0"/>
              </a:rPr>
              <a:t>…</a:t>
            </a:r>
          </a:p>
          <a:p>
            <a:endParaRPr lang="en-US" sz="2100" dirty="0">
              <a:cs typeface="Adobe Devanagari" panose="02040503050201020203" pitchFamily="18" charset="0"/>
            </a:endParaRPr>
          </a:p>
          <a:p>
            <a:endParaRPr lang="en-US" sz="2100" dirty="0">
              <a:cs typeface="Adobe Devanagari" panose="02040503050201020203" pitchFamily="18" charset="0"/>
            </a:endParaRPr>
          </a:p>
          <a:p>
            <a:r>
              <a:rPr lang="en-US" sz="2800" dirty="0">
                <a:solidFill>
                  <a:srgbClr val="C00000"/>
                </a:solidFill>
                <a:cs typeface="Adobe Devanagari" panose="02040503050201020203" pitchFamily="18" charset="0"/>
              </a:rPr>
              <a:t>Which is best depends on the problem you are studying.</a:t>
            </a:r>
            <a:endParaRPr lang="en-US" sz="1600" dirty="0">
              <a:solidFill>
                <a:srgbClr val="C00000"/>
              </a:solidFill>
              <a:cs typeface="Adobe Devanagari" panose="02040503050201020203" pitchFamily="18" charset="0"/>
            </a:endParaRPr>
          </a:p>
        </p:txBody>
      </p:sp>
      <p:sp>
        <p:nvSpPr>
          <p:cNvPr id="5" name="Slide Number Placeholder 4">
            <a:extLst>
              <a:ext uri="{FF2B5EF4-FFF2-40B4-BE49-F238E27FC236}">
                <a16:creationId xmlns:a16="http://schemas.microsoft.com/office/drawing/2014/main" id="{D816C8B3-2482-A7CC-E861-DC5816277A02}"/>
              </a:ext>
            </a:extLst>
          </p:cNvPr>
          <p:cNvSpPr>
            <a:spLocks noGrp="1"/>
          </p:cNvSpPr>
          <p:nvPr>
            <p:ph type="sldNum" sz="quarter" idx="12"/>
          </p:nvPr>
        </p:nvSpPr>
        <p:spPr/>
        <p:txBody>
          <a:bodyPr/>
          <a:lstStyle/>
          <a:p>
            <a:fld id="{6DCFA791-3060-7643-8677-86D470F57523}" type="slidenum">
              <a:rPr lang="en-US" smtClean="0"/>
              <a:pPr/>
              <a:t>36</a:t>
            </a:fld>
            <a:endParaRPr lang="en-US"/>
          </a:p>
        </p:txBody>
      </p:sp>
    </p:spTree>
    <p:extLst>
      <p:ext uri="{BB962C8B-B14F-4D97-AF65-F5344CB8AC3E}">
        <p14:creationId xmlns:p14="http://schemas.microsoft.com/office/powerpoint/2010/main" val="2039498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centrality</a:t>
            </a:r>
          </a:p>
        </p:txBody>
      </p:sp>
      <mc:AlternateContent xmlns:mc="http://schemas.openxmlformats.org/markup-compatibility/2006" xmlns:a14="http://schemas.microsoft.com/office/drawing/2010/main">
        <mc:Choice Requires="a14">
          <p:sp>
            <p:nvSpPr>
              <p:cNvPr id="4" name="TextBox 3"/>
              <p:cNvSpPr txBox="1"/>
              <p:nvPr/>
            </p:nvSpPr>
            <p:spPr>
              <a:xfrm>
                <a:off x="645076" y="1637789"/>
                <a:ext cx="7841426" cy="830997"/>
              </a:xfrm>
              <a:prstGeom prst="rect">
                <a:avLst/>
              </a:prstGeom>
              <a:noFill/>
            </p:spPr>
            <p:txBody>
              <a:bodyPr wrap="square" rtlCol="0">
                <a:spAutoFit/>
              </a:bodyPr>
              <a:lstStyle/>
              <a:p>
                <a:r>
                  <a:rPr lang="en-US" sz="2400" dirty="0"/>
                  <a:t>The </a:t>
                </a:r>
                <a:r>
                  <a:rPr lang="en-US" sz="2400" dirty="0">
                    <a:solidFill>
                      <a:srgbClr val="0096FF"/>
                    </a:solidFill>
                  </a:rPr>
                  <a:t>degree centrality</a:t>
                </a:r>
                <a:r>
                  <a:rPr lang="en-US" sz="2400" dirty="0"/>
                  <a:t> of a node is simply its degree divided by </a:t>
                </a:r>
                <a14:m>
                  <m:oMath xmlns:m="http://schemas.openxmlformats.org/officeDocument/2006/math">
                    <m:r>
                      <a:rPr lang="en-US" sz="2400" i="1" dirty="0">
                        <a:latin typeface="Cambria Math" panose="02040503050406030204" pitchFamily="18" charset="0"/>
                      </a:rPr>
                      <m:t>𝑛</m:t>
                    </m:r>
                    <m:r>
                      <a:rPr lang="en-US" sz="2400" i="1" dirty="0">
                        <a:latin typeface="Cambria Math" panose="02040503050406030204" pitchFamily="18" charset="0"/>
                      </a:rPr>
                      <m:t>−1</m:t>
                    </m:r>
                  </m:oMath>
                </a14:m>
                <a:r>
                  <a:rPr lang="en-US" sz="2400" dirty="0"/>
                  <a:t>, where </a:t>
                </a:r>
                <a14:m>
                  <m:oMath xmlns:m="http://schemas.openxmlformats.org/officeDocument/2006/math">
                    <m:r>
                      <a:rPr lang="en-US" sz="2400" i="1" dirty="0">
                        <a:latin typeface="Cambria Math" panose="02040503050406030204" pitchFamily="18" charset="0"/>
                      </a:rPr>
                      <m:t>𝑛</m:t>
                    </m:r>
                  </m:oMath>
                </a14:m>
                <a:r>
                  <a:rPr lang="en-US" sz="2400" dirty="0"/>
                  <a:t> is the total number of nodes in the network.</a:t>
                </a:r>
              </a:p>
            </p:txBody>
          </p:sp>
        </mc:Choice>
        <mc:Fallback xmlns="">
          <p:sp>
            <p:nvSpPr>
              <p:cNvPr id="4" name="TextBox 3"/>
              <p:cNvSpPr txBox="1">
                <a:spLocks noRot="1" noChangeAspect="1" noMove="1" noResize="1" noEditPoints="1" noAdjustHandles="1" noChangeArrowheads="1" noChangeShapeType="1" noTextEdit="1"/>
              </p:cNvSpPr>
              <p:nvPr/>
            </p:nvSpPr>
            <p:spPr>
              <a:xfrm>
                <a:off x="645076" y="1637789"/>
                <a:ext cx="7841426" cy="830997"/>
              </a:xfrm>
              <a:prstGeom prst="rect">
                <a:avLst/>
              </a:prstGeom>
              <a:blipFill>
                <a:blip r:embed="rId3"/>
                <a:stretch>
                  <a:fillRect l="-1131" t="-6061" r="-1616" b="-15152"/>
                </a:stretch>
              </a:blipFill>
            </p:spPr>
            <p:txBody>
              <a:bodyPr/>
              <a:lstStyle/>
              <a:p>
                <a:r>
                  <a:rPr lang="en-US">
                    <a:noFill/>
                  </a:rPr>
                  <a:t> </a:t>
                </a:r>
              </a:p>
            </p:txBody>
          </p:sp>
        </mc:Fallback>
      </mc:AlternateContent>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004" y="3278409"/>
            <a:ext cx="3286960" cy="1728717"/>
          </a:xfrm>
          <a:prstGeom prst="rect">
            <a:avLst/>
          </a:prstGeom>
        </p:spPr>
      </p:pic>
      <p:sp>
        <p:nvSpPr>
          <p:cNvPr id="5" name="TextBox 4"/>
          <p:cNvSpPr txBox="1"/>
          <p:nvPr/>
        </p:nvSpPr>
        <p:spPr>
          <a:xfrm>
            <a:off x="4565789" y="3481047"/>
            <a:ext cx="3705993"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i="1" dirty="0">
                <a:cs typeface="Adobe Devanagari" panose="02040503050201020203" pitchFamily="18" charset="0"/>
              </a:rPr>
              <a:t>When would this be a good measure of influence?</a:t>
            </a:r>
          </a:p>
          <a:p>
            <a:pPr marL="342900" indent="-342900">
              <a:buFont typeface="Wingdings" panose="05000000000000000000" pitchFamily="2" charset="2"/>
              <a:buChar char="§"/>
            </a:pPr>
            <a:r>
              <a:rPr lang="en-US" sz="2000" i="1" dirty="0">
                <a:cs typeface="Adobe Devanagari" panose="02040503050201020203" pitchFamily="18" charset="0"/>
              </a:rPr>
              <a:t>When/why might it not be a good measure of influence?</a:t>
            </a:r>
          </a:p>
        </p:txBody>
      </p:sp>
      <p:sp>
        <p:nvSpPr>
          <p:cNvPr id="7" name="Slide Number Placeholder 6">
            <a:extLst>
              <a:ext uri="{FF2B5EF4-FFF2-40B4-BE49-F238E27FC236}">
                <a16:creationId xmlns:a16="http://schemas.microsoft.com/office/drawing/2014/main" id="{FA3FA0B8-ABA0-6B3C-5EDD-C9BB2C6D54EC}"/>
              </a:ext>
            </a:extLst>
          </p:cNvPr>
          <p:cNvSpPr>
            <a:spLocks noGrp="1"/>
          </p:cNvSpPr>
          <p:nvPr>
            <p:ph type="sldNum" sz="quarter" idx="12"/>
          </p:nvPr>
        </p:nvSpPr>
        <p:spPr/>
        <p:txBody>
          <a:bodyPr/>
          <a:lstStyle/>
          <a:p>
            <a:fld id="{6DCFA791-3060-7643-8677-86D470F57523}" type="slidenum">
              <a:rPr lang="en-US" smtClean="0"/>
              <a:pPr/>
              <a:t>37</a:t>
            </a:fld>
            <a:endParaRPr lang="en-US"/>
          </a:p>
        </p:txBody>
      </p:sp>
    </p:spTree>
    <p:extLst>
      <p:ext uri="{BB962C8B-B14F-4D97-AF65-F5344CB8AC3E}">
        <p14:creationId xmlns:p14="http://schemas.microsoft.com/office/powerpoint/2010/main" val="285944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PageRank</a:t>
            </a:r>
            <a:r>
              <a:rPr lang="zh-CN" altLang="en-US" dirty="0"/>
              <a:t> </a:t>
            </a:r>
            <a:r>
              <a:rPr lang="en-US" altLang="zh-CN" dirty="0"/>
              <a:t>algorithm</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51287" y="1690689"/>
                <a:ext cx="8192910" cy="3524042"/>
              </a:xfrm>
              <a:prstGeom prst="rect">
                <a:avLst/>
              </a:prstGeom>
              <a:noFill/>
            </p:spPr>
            <p:txBody>
              <a:bodyPr wrap="square" rtlCol="0">
                <a:spAutoFit/>
              </a:bodyPr>
              <a:lstStyle/>
              <a:p>
                <a:pPr marL="342900" indent="-342900">
                  <a:spcAft>
                    <a:spcPts val="600"/>
                  </a:spcAft>
                  <a:buFont typeface="Wingdings" panose="05000000000000000000" pitchFamily="2" charset="2"/>
                  <a:buChar char="q"/>
                </a:pPr>
                <a:r>
                  <a:rPr lang="en-US" sz="2400" dirty="0"/>
                  <a:t>PageRank is the algorithm behind the Google search engine.</a:t>
                </a:r>
              </a:p>
              <a:p>
                <a:pPr marL="342900" indent="-342900">
                  <a:buFont typeface="Wingdings" panose="05000000000000000000" pitchFamily="2" charset="2"/>
                  <a:buChar char="q"/>
                </a:pPr>
                <a:r>
                  <a:rPr lang="en-US" sz="2400" b="0" i="0" dirty="0">
                    <a:solidFill>
                      <a:srgbClr val="1C1E21"/>
                    </a:solidFill>
                    <a:effectLst/>
                    <a:latin typeface="system-ui"/>
                  </a:rPr>
                  <a:t>It measures the importance of a webpage by analyzing both the </a:t>
                </a:r>
                <a:r>
                  <a:rPr lang="en-US" sz="2400" b="0" i="0" dirty="0">
                    <a:solidFill>
                      <a:srgbClr val="C00000"/>
                    </a:solidFill>
                    <a:effectLst/>
                    <a:latin typeface="system-ui"/>
                  </a:rPr>
                  <a:t>quantity and quality</a:t>
                </a:r>
                <a:r>
                  <a:rPr lang="en-US" sz="2400" b="0" i="0" dirty="0">
                    <a:solidFill>
                      <a:srgbClr val="1C1E21"/>
                    </a:solidFill>
                    <a:effectLst/>
                    <a:latin typeface="system-ui"/>
                  </a:rPr>
                  <a:t> of the links that point to this page.</a:t>
                </a:r>
                <a:endParaRPr lang="en-US" sz="2400" dirty="0"/>
              </a:p>
              <a:p>
                <a:endParaRPr lang="en-US" sz="2100" dirty="0"/>
              </a:p>
              <a:p>
                <a:r>
                  <a:rPr lang="en-US" sz="2400" dirty="0"/>
                  <a:t>Basic idea:</a:t>
                </a:r>
              </a:p>
              <a:p>
                <a:pPr marL="685800" lvl="1" indent="-342900">
                  <a:buFont typeface="Wingdings" panose="05000000000000000000" pitchFamily="2" charset="2"/>
                  <a:buChar char="§"/>
                </a:pPr>
                <a:r>
                  <a:rPr lang="en-US" sz="2000" dirty="0"/>
                  <a:t>Stage </a:t>
                </a:r>
                <a14:m>
                  <m:oMath xmlns:m="http://schemas.openxmlformats.org/officeDocument/2006/math">
                    <m:r>
                      <a:rPr lang="en-US" sz="2000" i="1" dirty="0">
                        <a:latin typeface="Cambria Math" panose="02040503050406030204" pitchFamily="18" charset="0"/>
                      </a:rPr>
                      <m:t>0</m:t>
                    </m:r>
                  </m:oMath>
                </a14:m>
                <a:r>
                  <a:rPr lang="en-US" sz="2000" dirty="0"/>
                  <a:t>: Assign each node an initial Page</a:t>
                </a:r>
                <a:r>
                  <a:rPr lang="en-US" altLang="zh-CN" sz="2000" dirty="0"/>
                  <a:t>R</a:t>
                </a:r>
                <a:r>
                  <a:rPr lang="en-US" sz="2000" dirty="0"/>
                  <a:t>ank </a:t>
                </a:r>
                <a:r>
                  <a:rPr lang="en-US" altLang="zh-CN" sz="2000" dirty="0"/>
                  <a:t>value</a:t>
                </a:r>
                <a:r>
                  <a:rPr lang="zh-CN" altLang="en-US" sz="2000" dirty="0"/>
                  <a:t> </a:t>
                </a:r>
                <a14:m>
                  <m:oMath xmlns:m="http://schemas.openxmlformats.org/officeDocument/2006/math">
                    <m:r>
                      <a:rPr lang="en-US" sz="2000" i="1" dirty="0">
                        <a:latin typeface="Cambria Math" panose="02040503050406030204" pitchFamily="18" charset="0"/>
                      </a:rPr>
                      <m:t>1/</m:t>
                    </m:r>
                    <m:r>
                      <a:rPr lang="en-US" sz="2000" i="1" dirty="0">
                        <a:latin typeface="Cambria Math" panose="02040503050406030204" pitchFamily="18" charset="0"/>
                      </a:rPr>
                      <m:t>𝑛</m:t>
                    </m:r>
                  </m:oMath>
                </a14:m>
                <a:endParaRPr lang="en-US" sz="2000" dirty="0"/>
              </a:p>
              <a:p>
                <a:pPr marL="685800" lvl="1" indent="-342900">
                  <a:buFont typeface="Wingdings" panose="05000000000000000000" pitchFamily="2" charset="2"/>
                  <a:buChar char="§"/>
                </a:pPr>
                <a:r>
                  <a:rPr lang="en-US" sz="2000" dirty="0"/>
                  <a:t>Stage </a:t>
                </a:r>
                <a14:m>
                  <m:oMath xmlns:m="http://schemas.openxmlformats.org/officeDocument/2006/math">
                    <m:r>
                      <a:rPr lang="en-US" sz="2000" i="1" dirty="0">
                        <a:latin typeface="Cambria Math" panose="02040503050406030204" pitchFamily="18" charset="0"/>
                      </a:rPr>
                      <m:t>𝑘</m:t>
                    </m:r>
                  </m:oMath>
                </a14:m>
                <a:r>
                  <a:rPr lang="en-US" sz="2000" dirty="0"/>
                  <a:t>: Each node divides its PageRank equally among all its outgoing links and gives these shares to its neighbors</a:t>
                </a:r>
              </a:p>
              <a:p>
                <a:pPr marL="685800" lvl="1" indent="-342900">
                  <a:buFont typeface="Wingdings" panose="05000000000000000000" pitchFamily="2" charset="2"/>
                  <a:buChar char="§"/>
                </a:pPr>
                <a:r>
                  <a:rPr lang="en-US" sz="2000" dirty="0"/>
                  <a:t>Take the limit as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ea typeface="Cambria Math" panose="02040503050406030204" pitchFamily="18" charset="0"/>
                      </a:rPr>
                      <m:t>→∞</m:t>
                    </m:r>
                  </m:oMath>
                </a14:m>
                <a:endParaRPr lang="en-US" sz="2000" dirty="0"/>
              </a:p>
              <a:p>
                <a:endParaRPr lang="en-US" sz="2100" dirty="0"/>
              </a:p>
            </p:txBody>
          </p:sp>
        </mc:Choice>
        <mc:Fallback xmlns="">
          <p:sp>
            <p:nvSpPr>
              <p:cNvPr id="4" name="TextBox 3"/>
              <p:cNvSpPr txBox="1">
                <a:spLocks noRot="1" noChangeAspect="1" noMove="1" noResize="1" noEditPoints="1" noAdjustHandles="1" noChangeArrowheads="1" noChangeShapeType="1" noTextEdit="1"/>
              </p:cNvSpPr>
              <p:nvPr/>
            </p:nvSpPr>
            <p:spPr>
              <a:xfrm>
                <a:off x="651287" y="1690689"/>
                <a:ext cx="8192910" cy="3524042"/>
              </a:xfrm>
              <a:prstGeom prst="rect">
                <a:avLst/>
              </a:prstGeom>
              <a:blipFill>
                <a:blip r:embed="rId2"/>
                <a:stretch>
                  <a:fillRect l="-1238" t="-1075" r="-61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87E8749-0E1A-F53B-54BF-11B259E79FD6}"/>
              </a:ext>
            </a:extLst>
          </p:cNvPr>
          <p:cNvSpPr>
            <a:spLocks noGrp="1"/>
          </p:cNvSpPr>
          <p:nvPr>
            <p:ph type="sldNum" sz="quarter" idx="12"/>
          </p:nvPr>
        </p:nvSpPr>
        <p:spPr/>
        <p:txBody>
          <a:bodyPr/>
          <a:lstStyle/>
          <a:p>
            <a:fld id="{6DCFA791-3060-7643-8677-86D470F57523}" type="slidenum">
              <a:rPr lang="en-US" smtClean="0"/>
              <a:pPr/>
              <a:t>38</a:t>
            </a:fld>
            <a:endParaRPr lang="en-US"/>
          </a:p>
        </p:txBody>
      </p:sp>
      <p:pic>
        <p:nvPicPr>
          <p:cNvPr id="1026" name="Picture 2" descr="PageRank-example-2">
            <a:extLst>
              <a:ext uri="{FF2B5EF4-FFF2-40B4-BE49-F238E27FC236}">
                <a16:creationId xmlns:a16="http://schemas.microsoft.com/office/drawing/2014/main" id="{2E238BCE-936C-8D8A-9DAB-AF65F58C3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882" y="4633398"/>
            <a:ext cx="3630154" cy="187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911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72" y="1975450"/>
            <a:ext cx="7385609" cy="2684437"/>
          </a:xfrm>
          <a:prstGeom prst="rect">
            <a:avLst/>
          </a:prstGeom>
        </p:spPr>
      </p:pic>
      <p:sp>
        <p:nvSpPr>
          <p:cNvPr id="6" name="TextBox 5"/>
          <p:cNvSpPr txBox="1"/>
          <p:nvPr/>
        </p:nvSpPr>
        <p:spPr>
          <a:xfrm>
            <a:off x="700087" y="4927520"/>
            <a:ext cx="6944209" cy="369332"/>
          </a:xfrm>
          <a:prstGeom prst="rect">
            <a:avLst/>
          </a:prstGeom>
          <a:noFill/>
        </p:spPr>
        <p:txBody>
          <a:bodyPr wrap="none" rtlCol="0">
            <a:spAutoFit/>
          </a:bodyPr>
          <a:lstStyle/>
          <a:p>
            <a:r>
              <a:rPr lang="en-US" i="1" dirty="0">
                <a:solidFill>
                  <a:schemeClr val="bg1">
                    <a:lumMod val="50000"/>
                  </a:schemeClr>
                </a:solidFill>
                <a:cs typeface="Courier New" panose="02070309020205020404" pitchFamily="49" charset="0"/>
                <a:hlinkClick r:id="rId3"/>
              </a:rPr>
              <a:t>https://www.ted.com/talks/cedric_villani_what_s_so_sexy_about_math</a:t>
            </a:r>
            <a:endParaRPr lang="en-US" i="1" dirty="0">
              <a:solidFill>
                <a:schemeClr val="bg1">
                  <a:lumMod val="50000"/>
                </a:schemeClr>
              </a:solidFill>
              <a:cs typeface="Courier New" panose="02070309020205020404" pitchFamily="49" charset="0"/>
            </a:endParaRPr>
          </a:p>
        </p:txBody>
      </p:sp>
      <p:sp>
        <p:nvSpPr>
          <p:cNvPr id="3" name="TextBox 2"/>
          <p:cNvSpPr txBox="1"/>
          <p:nvPr/>
        </p:nvSpPr>
        <p:spPr>
          <a:xfrm>
            <a:off x="4400299" y="5876065"/>
            <a:ext cx="3548728" cy="369332"/>
          </a:xfrm>
          <a:prstGeom prst="rect">
            <a:avLst/>
          </a:prstGeom>
          <a:noFill/>
        </p:spPr>
        <p:txBody>
          <a:bodyPr wrap="none" rtlCol="0">
            <a:spAutoFit/>
          </a:bodyPr>
          <a:lstStyle/>
          <a:p>
            <a:r>
              <a:rPr lang="en-US" i="1" dirty="0">
                <a:solidFill>
                  <a:schemeClr val="bg1">
                    <a:lumMod val="50000"/>
                  </a:schemeClr>
                </a:solidFill>
              </a:rPr>
              <a:t>Watch video starting at minute </a:t>
            </a:r>
            <a:r>
              <a:rPr lang="en-US" altLang="zh-CN" i="1" dirty="0">
                <a:solidFill>
                  <a:schemeClr val="bg1">
                    <a:lumMod val="50000"/>
                  </a:schemeClr>
                </a:solidFill>
              </a:rPr>
              <a:t>6:50</a:t>
            </a:r>
            <a:endParaRPr lang="en-US" i="1" dirty="0">
              <a:solidFill>
                <a:schemeClr val="bg1">
                  <a:lumMod val="50000"/>
                </a:schemeClr>
              </a:solidFill>
            </a:endParaRPr>
          </a:p>
        </p:txBody>
      </p:sp>
      <p:sp>
        <p:nvSpPr>
          <p:cNvPr id="9" name="Title 1">
            <a:extLst>
              <a:ext uri="{FF2B5EF4-FFF2-40B4-BE49-F238E27FC236}">
                <a16:creationId xmlns:a16="http://schemas.microsoft.com/office/drawing/2014/main" id="{855B44A9-6007-D022-E00C-3C39147659E3}"/>
              </a:ext>
            </a:extLst>
          </p:cNvPr>
          <p:cNvSpPr>
            <a:spLocks noGrp="1"/>
          </p:cNvSpPr>
          <p:nvPr>
            <p:ph type="title"/>
          </p:nvPr>
        </p:nvSpPr>
        <p:spPr>
          <a:xfrm>
            <a:off x="628650" y="365126"/>
            <a:ext cx="7886700" cy="1325563"/>
          </a:xfrm>
        </p:spPr>
        <p:txBody>
          <a:bodyPr/>
          <a:lstStyle/>
          <a:p>
            <a:r>
              <a:rPr lang="en-US" altLang="zh-CN" dirty="0"/>
              <a:t>PageRank</a:t>
            </a:r>
            <a:r>
              <a:rPr lang="zh-CN" altLang="en-US" dirty="0"/>
              <a:t> </a:t>
            </a:r>
            <a:r>
              <a:rPr lang="en-US" altLang="zh-CN" dirty="0"/>
              <a:t>algorithm</a:t>
            </a:r>
            <a:endParaRPr lang="en-US" dirty="0"/>
          </a:p>
        </p:txBody>
      </p:sp>
      <p:sp>
        <p:nvSpPr>
          <p:cNvPr id="12" name="Slide Number Placeholder 11">
            <a:extLst>
              <a:ext uri="{FF2B5EF4-FFF2-40B4-BE49-F238E27FC236}">
                <a16:creationId xmlns:a16="http://schemas.microsoft.com/office/drawing/2014/main" id="{7011BE48-BAAC-7A49-02D6-D2BAD7486BE5}"/>
              </a:ext>
            </a:extLst>
          </p:cNvPr>
          <p:cNvSpPr>
            <a:spLocks noGrp="1"/>
          </p:cNvSpPr>
          <p:nvPr>
            <p:ph type="sldNum" sz="quarter" idx="12"/>
          </p:nvPr>
        </p:nvSpPr>
        <p:spPr/>
        <p:txBody>
          <a:bodyPr/>
          <a:lstStyle/>
          <a:p>
            <a:fld id="{6DCFA791-3060-7643-8677-86D470F57523}" type="slidenum">
              <a:rPr lang="en-US" smtClean="0"/>
              <a:pPr/>
              <a:t>39</a:t>
            </a:fld>
            <a:endParaRPr lang="en-US"/>
          </a:p>
        </p:txBody>
      </p:sp>
    </p:spTree>
    <p:extLst>
      <p:ext uri="{BB962C8B-B14F-4D97-AF65-F5344CB8AC3E}">
        <p14:creationId xmlns:p14="http://schemas.microsoft.com/office/powerpoint/2010/main" val="2544878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492" y="0"/>
            <a:ext cx="7886700" cy="1325563"/>
          </a:xfrm>
        </p:spPr>
        <p:txBody>
          <a:bodyPr/>
          <a:lstStyle/>
          <a:p>
            <a:r>
              <a:rPr lang="en-US" dirty="0"/>
              <a:t>Networks before ``Big Data”</a:t>
            </a:r>
          </a:p>
        </p:txBody>
      </p:sp>
      <p:sp>
        <p:nvSpPr>
          <p:cNvPr id="4" name="Slide Number Placeholder 3"/>
          <p:cNvSpPr>
            <a:spLocks noGrp="1"/>
          </p:cNvSpPr>
          <p:nvPr>
            <p:ph type="sldNum" sz="quarter" idx="12"/>
          </p:nvPr>
        </p:nvSpPr>
        <p:spPr/>
        <p:txBody>
          <a:bodyPr/>
          <a:lstStyle/>
          <a:p>
            <a:fld id="{9B859509-BFEE-CA40-84A0-0163C85EF061}" type="slidenum">
              <a:rPr lang="en-US" smtClean="0"/>
              <a:t>4</a:t>
            </a:fld>
            <a:endParaRPr lang="en-US" dirty="0"/>
          </a:p>
        </p:txBody>
      </p:sp>
      <p:grpSp>
        <p:nvGrpSpPr>
          <p:cNvPr id="5" name="Group 4">
            <a:extLst>
              <a:ext uri="{FF2B5EF4-FFF2-40B4-BE49-F238E27FC236}">
                <a16:creationId xmlns:a16="http://schemas.microsoft.com/office/drawing/2014/main" id="{49CE0A65-64AE-D0D2-FD66-61DEC8EAB552}"/>
              </a:ext>
            </a:extLst>
          </p:cNvPr>
          <p:cNvGrpSpPr/>
          <p:nvPr/>
        </p:nvGrpSpPr>
        <p:grpSpPr>
          <a:xfrm>
            <a:off x="4572000" y="1027907"/>
            <a:ext cx="4133508" cy="5519238"/>
            <a:chOff x="5490713" y="178678"/>
            <a:chExt cx="4133508" cy="5519238"/>
          </a:xfrm>
        </p:grpSpPr>
        <p:sp>
          <p:nvSpPr>
            <p:cNvPr id="7" name="TextBox 6"/>
            <p:cNvSpPr txBox="1"/>
            <p:nvPr/>
          </p:nvSpPr>
          <p:spPr>
            <a:xfrm>
              <a:off x="5970936" y="5051585"/>
              <a:ext cx="3469348" cy="646331"/>
            </a:xfrm>
            <a:prstGeom prst="rect">
              <a:avLst/>
            </a:prstGeom>
            <a:noFill/>
          </p:spPr>
          <p:txBody>
            <a:bodyPr wrap="none" rtlCol="0">
              <a:spAutoFit/>
            </a:bodyPr>
            <a:lstStyle/>
            <a:p>
              <a:pPr algn="ctr"/>
              <a:r>
                <a:rPr lang="en-US" dirty="0"/>
                <a:t>Adjacency Matrix of tie strength in </a:t>
              </a:r>
              <a:br>
                <a:rPr lang="en-US" dirty="0"/>
              </a:br>
              <a:r>
                <a:rPr lang="en-US" dirty="0"/>
                <a:t>karate club network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713" y="178678"/>
              <a:ext cx="4133508" cy="4834951"/>
            </a:xfrm>
            <a:prstGeom prst="rect">
              <a:avLst/>
            </a:prstGeom>
          </p:spPr>
        </p:pic>
      </p:grpSp>
      <p:grpSp>
        <p:nvGrpSpPr>
          <p:cNvPr id="3" name="Group 2">
            <a:extLst>
              <a:ext uri="{FF2B5EF4-FFF2-40B4-BE49-F238E27FC236}">
                <a16:creationId xmlns:a16="http://schemas.microsoft.com/office/drawing/2014/main" id="{B141A04B-B8CB-3D65-1A27-0BA996E0B65D}"/>
              </a:ext>
            </a:extLst>
          </p:cNvPr>
          <p:cNvGrpSpPr/>
          <p:nvPr/>
        </p:nvGrpSpPr>
        <p:grpSpPr>
          <a:xfrm>
            <a:off x="447394" y="1892143"/>
            <a:ext cx="4124606" cy="3338683"/>
            <a:chOff x="1366107" y="1815008"/>
            <a:chExt cx="4124606" cy="3338683"/>
          </a:xfrm>
        </p:grpSpPr>
        <p:pic>
          <p:nvPicPr>
            <p:cNvPr id="6" name="Picture 5" descr="karate_club.jpg"/>
            <p:cNvPicPr>
              <a:picLocks noChangeAspect="1"/>
            </p:cNvPicPr>
            <p:nvPr/>
          </p:nvPicPr>
          <p:blipFill rotWithShape="1">
            <a:blip r:embed="rId3">
              <a:extLst>
                <a:ext uri="{28A0092B-C50C-407E-A947-70E740481C1C}">
                  <a14:useLocalDpi xmlns:a14="http://schemas.microsoft.com/office/drawing/2010/main" val="0"/>
                </a:ext>
              </a:extLst>
            </a:blip>
            <a:srcRect l="4713" t="4286" r="4540" b="4977"/>
            <a:stretch/>
          </p:blipFill>
          <p:spPr>
            <a:xfrm>
              <a:off x="1366107" y="1815008"/>
              <a:ext cx="4124606" cy="2496191"/>
            </a:xfrm>
            <a:prstGeom prst="rect">
              <a:avLst/>
            </a:prstGeom>
          </p:spPr>
        </p:pic>
        <p:sp>
          <p:nvSpPr>
            <p:cNvPr id="12" name="TextBox 11"/>
            <p:cNvSpPr txBox="1"/>
            <p:nvPr/>
          </p:nvSpPr>
          <p:spPr>
            <a:xfrm>
              <a:off x="1887683" y="4507360"/>
              <a:ext cx="2684317" cy="646331"/>
            </a:xfrm>
            <a:prstGeom prst="rect">
              <a:avLst/>
            </a:prstGeom>
            <a:noFill/>
          </p:spPr>
          <p:txBody>
            <a:bodyPr wrap="square" rtlCol="0">
              <a:spAutoFit/>
            </a:bodyPr>
            <a:lstStyle/>
            <a:p>
              <a:r>
                <a:rPr lang="en-US" dirty="0"/>
                <a:t>Friendship network in a karate club (Zachary 1977)</a:t>
              </a:r>
            </a:p>
          </p:txBody>
        </p:sp>
      </p:grpSp>
    </p:spTree>
    <p:extLst>
      <p:ext uri="{BB962C8B-B14F-4D97-AF65-F5344CB8AC3E}">
        <p14:creationId xmlns:p14="http://schemas.microsoft.com/office/powerpoint/2010/main" val="746335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Betweenness centrality</a:t>
            </a:r>
          </a:p>
        </p:txBody>
      </p:sp>
      <p:sp>
        <p:nvSpPr>
          <p:cNvPr id="4" name="TextBox 3"/>
          <p:cNvSpPr txBox="1"/>
          <p:nvPr/>
        </p:nvSpPr>
        <p:spPr>
          <a:xfrm>
            <a:off x="673924" y="1741715"/>
            <a:ext cx="7841426" cy="1061829"/>
          </a:xfrm>
          <a:prstGeom prst="rect">
            <a:avLst/>
          </a:prstGeom>
          <a:noFill/>
        </p:spPr>
        <p:txBody>
          <a:bodyPr wrap="square" rtlCol="0">
            <a:spAutoFit/>
          </a:bodyPr>
          <a:lstStyle/>
          <a:p>
            <a:r>
              <a:rPr lang="en-US" sz="2100" dirty="0"/>
              <a:t>The </a:t>
            </a:r>
            <a:r>
              <a:rPr lang="en-US" sz="2100" dirty="0">
                <a:solidFill>
                  <a:srgbClr val="0096FF"/>
                </a:solidFill>
              </a:rPr>
              <a:t>betweenness centrality</a:t>
            </a:r>
            <a:r>
              <a:rPr lang="en-US" sz="2100" dirty="0"/>
              <a:t> of a node is calculated as the number of shortest paths </a:t>
            </a:r>
            <a:r>
              <a:rPr lang="en-US" altLang="zh-CN" sz="2100" dirty="0"/>
              <a:t>of</a:t>
            </a:r>
            <a:r>
              <a:rPr lang="zh-CN" altLang="en-US" sz="2100" dirty="0"/>
              <a:t> </a:t>
            </a:r>
            <a:r>
              <a:rPr lang="en-US" sz="2100" dirty="0"/>
              <a:t>all</a:t>
            </a:r>
            <a:r>
              <a:rPr lang="zh-CN" altLang="en-US" sz="2100" dirty="0"/>
              <a:t> </a:t>
            </a:r>
            <a:r>
              <a:rPr lang="en-US" altLang="zh-CN" sz="2100" dirty="0"/>
              <a:t>pairs</a:t>
            </a:r>
            <a:r>
              <a:rPr lang="zh-CN" altLang="en-US" sz="2100" dirty="0"/>
              <a:t> </a:t>
            </a:r>
            <a:r>
              <a:rPr lang="en-US" altLang="zh-CN" sz="2100" dirty="0"/>
              <a:t>of</a:t>
            </a:r>
            <a:r>
              <a:rPr lang="zh-CN" altLang="en-US" sz="2100" dirty="0"/>
              <a:t> </a:t>
            </a:r>
            <a:r>
              <a:rPr lang="en-US" altLang="zh-CN" sz="2100" dirty="0"/>
              <a:t>nodes</a:t>
            </a:r>
            <a:r>
              <a:rPr lang="zh-CN" altLang="en-US" sz="2100" dirty="0"/>
              <a:t> </a:t>
            </a:r>
            <a:r>
              <a:rPr lang="en-US" sz="2100" dirty="0"/>
              <a:t>that pass through that node</a:t>
            </a:r>
            <a:r>
              <a:rPr lang="en-US" altLang="zh-CN" sz="2100" dirty="0"/>
              <a:t>.</a:t>
            </a:r>
            <a:r>
              <a:rPr lang="zh-CN" altLang="en-US" sz="2100" dirty="0"/>
              <a:t> </a:t>
            </a:r>
            <a:r>
              <a:rPr lang="en-US" altLang="zh-CN" sz="2100" dirty="0"/>
              <a:t>It</a:t>
            </a:r>
            <a:r>
              <a:rPr lang="zh-CN" altLang="en-US" sz="2100" dirty="0"/>
              <a:t> </a:t>
            </a:r>
            <a:r>
              <a:rPr lang="en-US" altLang="zh-CN" sz="2100" dirty="0"/>
              <a:t>can</a:t>
            </a:r>
            <a:r>
              <a:rPr lang="zh-CN" altLang="en-US" sz="2100" dirty="0"/>
              <a:t> </a:t>
            </a:r>
            <a:r>
              <a:rPr lang="en-US" altLang="zh-CN" sz="2100" dirty="0">
                <a:solidFill>
                  <a:srgbClr val="C00000"/>
                </a:solidFill>
              </a:rPr>
              <a:t>measure</a:t>
            </a:r>
            <a:r>
              <a:rPr lang="zh-CN" altLang="en-US" sz="2100" dirty="0">
                <a:solidFill>
                  <a:srgbClr val="C00000"/>
                </a:solidFill>
              </a:rPr>
              <a:t> </a:t>
            </a:r>
            <a:r>
              <a:rPr lang="en-US" altLang="zh-CN" sz="2100" dirty="0">
                <a:solidFill>
                  <a:srgbClr val="C00000"/>
                </a:solidFill>
              </a:rPr>
              <a:t>the</a:t>
            </a:r>
            <a:r>
              <a:rPr lang="zh-CN" altLang="en-US" sz="2100" dirty="0">
                <a:solidFill>
                  <a:srgbClr val="C00000"/>
                </a:solidFill>
              </a:rPr>
              <a:t> </a:t>
            </a:r>
            <a:r>
              <a:rPr lang="en-US" sz="2100" dirty="0">
                <a:solidFill>
                  <a:srgbClr val="C00000"/>
                </a:solidFill>
              </a:rPr>
              <a:t>importance of nodes connecting different communities</a:t>
            </a:r>
            <a:r>
              <a:rPr lang="en-US" altLang="zh-CN" sz="2100" dirty="0"/>
              <a:t>.</a:t>
            </a:r>
            <a:endParaRPr lang="en-US" sz="2100" dirty="0"/>
          </a:p>
        </p:txBody>
      </p:sp>
      <p:sp>
        <p:nvSpPr>
          <p:cNvPr id="5" name="TextBox 4"/>
          <p:cNvSpPr txBox="1"/>
          <p:nvPr/>
        </p:nvSpPr>
        <p:spPr>
          <a:xfrm>
            <a:off x="702077" y="3153158"/>
            <a:ext cx="5272962" cy="1938992"/>
          </a:xfrm>
          <a:prstGeom prst="rect">
            <a:avLst/>
          </a:prstGeom>
          <a:noFill/>
        </p:spPr>
        <p:txBody>
          <a:bodyPr wrap="square" rtlCol="0">
            <a:spAutoFit/>
          </a:bodyPr>
          <a:lstStyle/>
          <a:p>
            <a:r>
              <a:rPr lang="en-US" sz="2000" dirty="0"/>
              <a:t>Notes:</a:t>
            </a:r>
          </a:p>
          <a:p>
            <a:pPr marL="685800" lvl="1" indent="-342900">
              <a:buFont typeface="Wingdings" panose="05000000000000000000" pitchFamily="2" charset="2"/>
              <a:buChar char="§"/>
            </a:pPr>
            <a:r>
              <a:rPr lang="en-US" sz="2000" dirty="0"/>
              <a:t>Computation is </a:t>
            </a:r>
            <a:r>
              <a:rPr lang="en-US" altLang="zh-CN" sz="2000" dirty="0"/>
              <a:t>very</a:t>
            </a:r>
            <a:r>
              <a:rPr lang="zh-CN" altLang="en-US" sz="2000" dirty="0"/>
              <a:t> </a:t>
            </a:r>
            <a:r>
              <a:rPr lang="en-US" sz="2000" dirty="0"/>
              <a:t>costly</a:t>
            </a:r>
            <a:r>
              <a:rPr lang="en-US" altLang="zh-CN" sz="2000" dirty="0"/>
              <a:t>;</a:t>
            </a:r>
          </a:p>
          <a:p>
            <a:pPr marL="685800" lvl="1" indent="-342900">
              <a:buFont typeface="Wingdings" panose="05000000000000000000" pitchFamily="2" charset="2"/>
              <a:buChar char="§"/>
            </a:pPr>
            <a:r>
              <a:rPr lang="en-US" altLang="zh-CN" sz="2000" dirty="0"/>
              <a:t>Nodes</a:t>
            </a:r>
            <a:r>
              <a:rPr lang="zh-CN" altLang="en-US" sz="2000" dirty="0"/>
              <a:t> </a:t>
            </a:r>
            <a:r>
              <a:rPr lang="en-US" altLang="zh-CN" sz="2000" dirty="0"/>
              <a:t>with</a:t>
            </a:r>
            <a:r>
              <a:rPr lang="zh-CN" altLang="en-US" sz="2000" dirty="0"/>
              <a:t> </a:t>
            </a:r>
            <a:r>
              <a:rPr lang="en-US" altLang="zh-CN" sz="2000" dirty="0"/>
              <a:t>high</a:t>
            </a:r>
            <a:r>
              <a:rPr lang="zh-CN" altLang="en-US" sz="2000" dirty="0"/>
              <a:t> </a:t>
            </a:r>
            <a:r>
              <a:rPr lang="en-US" altLang="zh-CN" sz="2000" dirty="0"/>
              <a:t>betweenness</a:t>
            </a:r>
            <a:r>
              <a:rPr lang="zh-CN" altLang="en-US" sz="2000" dirty="0"/>
              <a:t> </a:t>
            </a:r>
            <a:r>
              <a:rPr lang="en-US" altLang="zh-CN" sz="2000" dirty="0"/>
              <a:t>centrality</a:t>
            </a:r>
            <a:r>
              <a:rPr lang="zh-CN" altLang="en-US" sz="2000" dirty="0"/>
              <a:t> </a:t>
            </a:r>
            <a:r>
              <a:rPr lang="en-US" altLang="zh-CN" sz="2000" dirty="0"/>
              <a:t>scores</a:t>
            </a:r>
            <a:r>
              <a:rPr lang="zh-CN" altLang="en-US" sz="2000" dirty="0"/>
              <a:t> </a:t>
            </a:r>
            <a:r>
              <a:rPr lang="en-US" altLang="zh-CN" sz="2000" dirty="0"/>
              <a:t>are</a:t>
            </a:r>
            <a:r>
              <a:rPr lang="zh-CN" altLang="en-US" sz="2000" dirty="0"/>
              <a:t> </a:t>
            </a:r>
            <a:r>
              <a:rPr lang="en-US" altLang="zh-CN" sz="2000" dirty="0"/>
              <a:t>often</a:t>
            </a:r>
            <a:r>
              <a:rPr lang="zh-CN" altLang="en-US" sz="2000" dirty="0"/>
              <a:t> </a:t>
            </a:r>
            <a:r>
              <a:rPr lang="en-US" altLang="zh-CN" sz="2000" dirty="0"/>
              <a:t>called</a:t>
            </a:r>
            <a:r>
              <a:rPr lang="zh-CN" altLang="en-US" sz="2000" dirty="0"/>
              <a:t> </a:t>
            </a:r>
            <a:r>
              <a:rPr lang="en-US" altLang="zh-CN" sz="2000" dirty="0"/>
              <a:t>“</a:t>
            </a:r>
            <a:r>
              <a:rPr lang="en-US" altLang="zh-CN" sz="2000" dirty="0">
                <a:solidFill>
                  <a:srgbClr val="C00000"/>
                </a:solidFill>
              </a:rPr>
              <a:t>broker</a:t>
            </a:r>
            <a:r>
              <a:rPr lang="en-US" altLang="zh-CN" sz="2000" dirty="0"/>
              <a:t>”;</a:t>
            </a:r>
          </a:p>
          <a:p>
            <a:pPr marL="685800" lvl="1" indent="-342900">
              <a:buFont typeface="Wingdings" panose="05000000000000000000" pitchFamily="2" charset="2"/>
              <a:buChar char="§"/>
            </a:pPr>
            <a:r>
              <a:rPr lang="en-US" altLang="zh-CN" sz="2000" dirty="0"/>
              <a:t>Broker</a:t>
            </a:r>
            <a:r>
              <a:rPr lang="zh-CN" altLang="en-US" sz="2000" dirty="0"/>
              <a:t> </a:t>
            </a:r>
            <a:r>
              <a:rPr lang="en-US" altLang="zh-CN" sz="2000" dirty="0"/>
              <a:t>plays</a:t>
            </a:r>
            <a:r>
              <a:rPr lang="zh-CN" altLang="en-US" sz="2000" dirty="0"/>
              <a:t> </a:t>
            </a:r>
            <a:r>
              <a:rPr lang="en-US" altLang="zh-CN" sz="2000" dirty="0"/>
              <a:t>a</a:t>
            </a:r>
            <a:r>
              <a:rPr lang="zh-CN" altLang="en-US" sz="2000" dirty="0"/>
              <a:t> </a:t>
            </a:r>
            <a:r>
              <a:rPr lang="en-US" altLang="zh-CN" sz="2000" dirty="0"/>
              <a:t>crucial</a:t>
            </a:r>
            <a:r>
              <a:rPr lang="zh-CN" altLang="en-US" sz="2000" dirty="0"/>
              <a:t> </a:t>
            </a:r>
            <a:r>
              <a:rPr lang="en-US" altLang="zh-CN" sz="2000" dirty="0"/>
              <a:t>role</a:t>
            </a:r>
            <a:r>
              <a:rPr lang="zh-CN" altLang="en-US" sz="2000" dirty="0"/>
              <a:t> </a:t>
            </a:r>
            <a:r>
              <a:rPr lang="en-US" altLang="zh-CN" sz="2000" dirty="0"/>
              <a:t>in</a:t>
            </a:r>
            <a:r>
              <a:rPr lang="zh-CN" altLang="en-US" sz="2000" dirty="0"/>
              <a:t> </a:t>
            </a:r>
            <a:r>
              <a:rPr lang="en-US" altLang="zh-CN" sz="2000" dirty="0"/>
              <a:t>exchanging</a:t>
            </a:r>
            <a:r>
              <a:rPr lang="zh-CN" altLang="en-US" sz="2000" dirty="0"/>
              <a:t> </a:t>
            </a:r>
            <a:r>
              <a:rPr lang="en-US" altLang="zh-CN" sz="2000" dirty="0"/>
              <a:t>information</a:t>
            </a:r>
            <a:r>
              <a:rPr lang="zh-CN" altLang="en-US" sz="2000" dirty="0"/>
              <a:t> </a:t>
            </a:r>
            <a:r>
              <a:rPr lang="en-US" altLang="zh-CN" sz="2000" dirty="0"/>
              <a:t>between</a:t>
            </a:r>
            <a:r>
              <a:rPr lang="zh-CN" altLang="en-US" sz="2000" dirty="0"/>
              <a:t> </a:t>
            </a:r>
            <a:r>
              <a:rPr lang="en-US" altLang="zh-CN" sz="2000" dirty="0"/>
              <a:t>communities;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413" y="2960777"/>
            <a:ext cx="3076769" cy="3578136"/>
          </a:xfrm>
          <a:prstGeom prst="rect">
            <a:avLst/>
          </a:prstGeom>
        </p:spPr>
      </p:pic>
      <p:sp>
        <p:nvSpPr>
          <p:cNvPr id="9" name="TextBox 8">
            <a:extLst>
              <a:ext uri="{FF2B5EF4-FFF2-40B4-BE49-F238E27FC236}">
                <a16:creationId xmlns:a16="http://schemas.microsoft.com/office/drawing/2014/main" id="{769F77A5-FB6C-634C-B6A4-5DA3843F0F88}"/>
              </a:ext>
            </a:extLst>
          </p:cNvPr>
          <p:cNvSpPr txBox="1"/>
          <p:nvPr/>
        </p:nvSpPr>
        <p:spPr>
          <a:xfrm>
            <a:off x="4572000" y="6362238"/>
            <a:ext cx="2105112" cy="300082"/>
          </a:xfrm>
          <a:prstGeom prst="rect">
            <a:avLst/>
          </a:prstGeom>
          <a:noFill/>
        </p:spPr>
        <p:txBody>
          <a:bodyPr wrap="square" rtlCol="0">
            <a:spAutoFit/>
          </a:bodyPr>
          <a:lstStyle/>
          <a:p>
            <a:r>
              <a:rPr lang="pt-BR" sz="1350" i="1" dirty="0">
                <a:solidFill>
                  <a:schemeClr val="bg1">
                    <a:lumMod val="50000"/>
                  </a:schemeClr>
                </a:solidFill>
                <a:latin typeface="Adobe Devanagari"/>
              </a:rPr>
              <a:t>Fig: Zaki Mohamed Hussain</a:t>
            </a:r>
            <a:endParaRPr lang="en-US" sz="1350" i="1" dirty="0">
              <a:solidFill>
                <a:schemeClr val="bg1">
                  <a:lumMod val="50000"/>
                </a:schemeClr>
              </a:solidFill>
              <a:latin typeface="Adobe Devanagari"/>
            </a:endParaRPr>
          </a:p>
        </p:txBody>
      </p:sp>
      <p:sp>
        <p:nvSpPr>
          <p:cNvPr id="6" name="Slide Number Placeholder 5">
            <a:extLst>
              <a:ext uri="{FF2B5EF4-FFF2-40B4-BE49-F238E27FC236}">
                <a16:creationId xmlns:a16="http://schemas.microsoft.com/office/drawing/2014/main" id="{174E6BFB-3D73-2EA7-AEC0-2ACD10981FA3}"/>
              </a:ext>
            </a:extLst>
          </p:cNvPr>
          <p:cNvSpPr>
            <a:spLocks noGrp="1"/>
          </p:cNvSpPr>
          <p:nvPr>
            <p:ph type="sldNum" sz="quarter" idx="12"/>
          </p:nvPr>
        </p:nvSpPr>
        <p:spPr/>
        <p:txBody>
          <a:bodyPr/>
          <a:lstStyle/>
          <a:p>
            <a:fld id="{6DCFA791-3060-7643-8677-86D470F57523}" type="slidenum">
              <a:rPr lang="en-US" smtClean="0"/>
              <a:pPr/>
              <a:t>40</a:t>
            </a:fld>
            <a:endParaRPr lang="en-US"/>
          </a:p>
        </p:txBody>
      </p:sp>
    </p:spTree>
    <p:extLst>
      <p:ext uri="{BB962C8B-B14F-4D97-AF65-F5344CB8AC3E}">
        <p14:creationId xmlns:p14="http://schemas.microsoft.com/office/powerpoint/2010/main" val="8420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5A596-4D87-9DF4-0BF0-5950BBD0C656}"/>
              </a:ext>
            </a:extLst>
          </p:cNvPr>
          <p:cNvSpPr>
            <a:spLocks noGrp="1"/>
          </p:cNvSpPr>
          <p:nvPr>
            <p:ph type="sldNum" sz="quarter" idx="12"/>
          </p:nvPr>
        </p:nvSpPr>
        <p:spPr/>
        <p:txBody>
          <a:bodyPr/>
          <a:lstStyle/>
          <a:p>
            <a:fld id="{6DCFA791-3060-7643-8677-86D470F57523}" type="slidenum">
              <a:rPr lang="en-US" smtClean="0"/>
              <a:pPr/>
              <a:t>41</a:t>
            </a:fld>
            <a:endParaRPr lang="en-US"/>
          </a:p>
        </p:txBody>
      </p:sp>
      <p:pic>
        <p:nvPicPr>
          <p:cNvPr id="1026" name="Picture 2">
            <a:extLst>
              <a:ext uri="{FF2B5EF4-FFF2-40B4-BE49-F238E27FC236}">
                <a16:creationId xmlns:a16="http://schemas.microsoft.com/office/drawing/2014/main" id="{6A5AFDA2-F114-8AF9-D2ED-E1027C90A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09" y="1777709"/>
            <a:ext cx="3683000" cy="368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271063-CA38-8DFB-E30E-B96A9E30268C}"/>
              </a:ext>
            </a:extLst>
          </p:cNvPr>
          <p:cNvSpPr txBox="1"/>
          <p:nvPr/>
        </p:nvSpPr>
        <p:spPr>
          <a:xfrm>
            <a:off x="744809" y="5569544"/>
            <a:ext cx="5763719" cy="923330"/>
          </a:xfrm>
          <a:prstGeom prst="rect">
            <a:avLst/>
          </a:prstGeom>
          <a:noFill/>
        </p:spPr>
        <p:txBody>
          <a:bodyPr wrap="square">
            <a:spAutoFit/>
          </a:bodyPr>
          <a:lstStyle/>
          <a:p>
            <a:r>
              <a:rPr lang="en-US" dirty="0"/>
              <a:t>Fig: A directed graph colored based on the betweenness centrality of each </a:t>
            </a:r>
            <a:r>
              <a:rPr lang="en-US" altLang="zh-CN" dirty="0"/>
              <a:t>node</a:t>
            </a:r>
            <a:r>
              <a:rPr lang="en-US" dirty="0"/>
              <a:t> from least (red) to greatest (blue).</a:t>
            </a:r>
            <a:br>
              <a:rPr lang="en-US" dirty="0"/>
            </a:br>
            <a:endParaRPr lang="en-US" dirty="0"/>
          </a:p>
        </p:txBody>
      </p:sp>
      <p:sp>
        <p:nvSpPr>
          <p:cNvPr id="7" name="TextBox 6">
            <a:extLst>
              <a:ext uri="{FF2B5EF4-FFF2-40B4-BE49-F238E27FC236}">
                <a16:creationId xmlns:a16="http://schemas.microsoft.com/office/drawing/2014/main" id="{9CA37B5A-A4B3-D3B6-9F47-BEFC21269C78}"/>
              </a:ext>
            </a:extLst>
          </p:cNvPr>
          <p:cNvSpPr txBox="1"/>
          <p:nvPr/>
        </p:nvSpPr>
        <p:spPr>
          <a:xfrm>
            <a:off x="4572000" y="1875790"/>
            <a:ext cx="4572000" cy="1754326"/>
          </a:xfrm>
          <a:prstGeom prst="rect">
            <a:avLst/>
          </a:prstGeom>
          <a:noFill/>
        </p:spPr>
        <p:txBody>
          <a:bodyPr wrap="square">
            <a:spAutoFit/>
          </a:bodyPr>
          <a:lstStyle/>
          <a:p>
            <a:pPr marL="176213" indent="-176213">
              <a:buFont typeface="Arial" panose="020B0604020202020204" pitchFamily="34" charset="0"/>
              <a:buChar char="•"/>
            </a:pPr>
            <a:r>
              <a:rPr lang="en-US" dirty="0"/>
              <a:t>Sometimes called “structural hole”, “bridge”.</a:t>
            </a:r>
            <a:r>
              <a:rPr lang="zh-CN" altLang="en-US" dirty="0"/>
              <a:t> </a:t>
            </a:r>
            <a:endParaRPr lang="en-US" altLang="zh-CN" dirty="0"/>
          </a:p>
          <a:p>
            <a:pPr marL="176213" indent="-176213">
              <a:buFont typeface="Arial" panose="020B0604020202020204" pitchFamily="34" charset="0"/>
              <a:buChar char="•"/>
            </a:pPr>
            <a:endParaRPr lang="en-US" dirty="0"/>
          </a:p>
          <a:p>
            <a:pPr marL="176213" indent="-176213">
              <a:buFont typeface="Arial" panose="020B0604020202020204" pitchFamily="34" charset="0"/>
              <a:buChar char="•"/>
            </a:pPr>
            <a:r>
              <a:rPr lang="en-US" dirty="0"/>
              <a:t>Can be used to reflect power, social capital</a:t>
            </a:r>
            <a:r>
              <a:rPr lang="en-US" altLang="zh-CN" dirty="0"/>
              <a:t>.</a:t>
            </a:r>
          </a:p>
          <a:p>
            <a:pPr marL="176213" indent="-176213">
              <a:buFont typeface="Arial" panose="020B0604020202020204" pitchFamily="34" charset="0"/>
              <a:buChar char="•"/>
            </a:pPr>
            <a:endParaRPr lang="en-US" dirty="0"/>
          </a:p>
          <a:p>
            <a:pPr marL="176213" indent="-176213">
              <a:buFont typeface="Arial" panose="020B0604020202020204" pitchFamily="34" charset="0"/>
              <a:buChar char="•"/>
            </a:pPr>
            <a:r>
              <a:rPr lang="en-US" altLang="zh-CN" sz="1800" dirty="0"/>
              <a:t>Real</a:t>
            </a:r>
            <a:r>
              <a:rPr lang="zh-CN" altLang="en-US" sz="1800" dirty="0"/>
              <a:t> </a:t>
            </a:r>
            <a:r>
              <a:rPr lang="en-US" altLang="zh-CN" sz="1800" dirty="0"/>
              <a:t>networks</a:t>
            </a:r>
            <a:r>
              <a:rPr lang="zh-CN" altLang="en-US" sz="1800" dirty="0"/>
              <a:t> </a:t>
            </a:r>
            <a:r>
              <a:rPr lang="en-US" altLang="zh-CN" sz="1800" dirty="0"/>
              <a:t>are</a:t>
            </a:r>
            <a:r>
              <a:rPr lang="zh-CN" altLang="en-US" sz="1800" dirty="0"/>
              <a:t> </a:t>
            </a:r>
            <a:r>
              <a:rPr lang="en-US" altLang="zh-CN" sz="1800" dirty="0"/>
              <a:t>vulnerable</a:t>
            </a:r>
            <a:r>
              <a:rPr lang="zh-CN" altLang="en-US" sz="1800" dirty="0"/>
              <a:t> </a:t>
            </a:r>
            <a:r>
              <a:rPr lang="en-US" altLang="zh-CN" sz="1800" dirty="0"/>
              <a:t>to</a:t>
            </a:r>
            <a:r>
              <a:rPr lang="zh-CN" altLang="en-US" sz="1800" dirty="0"/>
              <a:t> </a:t>
            </a:r>
            <a:r>
              <a:rPr lang="en-US" altLang="zh-CN" sz="1800" dirty="0"/>
              <a:t>attacks</a:t>
            </a:r>
            <a:r>
              <a:rPr lang="zh-CN" altLang="en-US" sz="1800" dirty="0"/>
              <a:t> </a:t>
            </a:r>
            <a:r>
              <a:rPr lang="en-US" altLang="zh-CN" sz="1800" dirty="0"/>
              <a:t>on</a:t>
            </a:r>
            <a:r>
              <a:rPr lang="zh-CN" altLang="en-US" sz="1800" dirty="0"/>
              <a:t> </a:t>
            </a:r>
            <a:r>
              <a:rPr lang="en-US" altLang="zh-CN" sz="1800" dirty="0"/>
              <a:t>brokers</a:t>
            </a:r>
            <a:r>
              <a:rPr lang="zh-CN" altLang="en-US" sz="1800" dirty="0"/>
              <a:t> </a:t>
            </a:r>
            <a:r>
              <a:rPr lang="en-US" altLang="zh-CN" sz="1800" dirty="0"/>
              <a:t>and</a:t>
            </a:r>
            <a:r>
              <a:rPr lang="zh-CN" altLang="en-US" sz="1800" dirty="0"/>
              <a:t> </a:t>
            </a:r>
            <a:r>
              <a:rPr lang="en-US" altLang="zh-CN" sz="1800" dirty="0"/>
              <a:t>hubs.</a:t>
            </a:r>
            <a:endParaRPr lang="en-US" sz="1800" dirty="0"/>
          </a:p>
        </p:txBody>
      </p:sp>
      <p:sp>
        <p:nvSpPr>
          <p:cNvPr id="9" name="Title 1">
            <a:extLst>
              <a:ext uri="{FF2B5EF4-FFF2-40B4-BE49-F238E27FC236}">
                <a16:creationId xmlns:a16="http://schemas.microsoft.com/office/drawing/2014/main" id="{33B2E15D-6192-6432-C197-547418283921}"/>
              </a:ext>
            </a:extLst>
          </p:cNvPr>
          <p:cNvSpPr>
            <a:spLocks noGrp="1"/>
          </p:cNvSpPr>
          <p:nvPr>
            <p:ph type="title"/>
          </p:nvPr>
        </p:nvSpPr>
        <p:spPr>
          <a:xfrm>
            <a:off x="628650" y="365126"/>
            <a:ext cx="7886700" cy="1325563"/>
          </a:xfrm>
        </p:spPr>
        <p:txBody>
          <a:bodyPr/>
          <a:lstStyle/>
          <a:p>
            <a:r>
              <a:rPr lang="en-US" dirty="0"/>
              <a:t>Betweenness centrality</a:t>
            </a:r>
          </a:p>
        </p:txBody>
      </p:sp>
    </p:spTree>
    <p:extLst>
      <p:ext uri="{BB962C8B-B14F-4D97-AF65-F5344CB8AC3E}">
        <p14:creationId xmlns:p14="http://schemas.microsoft.com/office/powerpoint/2010/main" val="418880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5FFA-5A2C-C6A9-04F0-A5BF7DAEE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94149-1368-753B-E35F-5C93E8B5CCAD}"/>
              </a:ext>
            </a:extLst>
          </p:cNvPr>
          <p:cNvSpPr>
            <a:spLocks noGrp="1"/>
          </p:cNvSpPr>
          <p:nvPr>
            <p:ph type="title"/>
          </p:nvPr>
        </p:nvSpPr>
        <p:spPr/>
        <p:txBody>
          <a:bodyPr/>
          <a:lstStyle/>
          <a:p>
            <a:r>
              <a:rPr lang="en-US"/>
              <a:t>Closeness centrality</a:t>
            </a:r>
            <a:endParaRPr lang="en-US" dirty="0"/>
          </a:p>
        </p:txBody>
      </p:sp>
      <p:sp>
        <p:nvSpPr>
          <p:cNvPr id="4" name="TextBox 3">
            <a:extLst>
              <a:ext uri="{FF2B5EF4-FFF2-40B4-BE49-F238E27FC236}">
                <a16:creationId xmlns:a16="http://schemas.microsoft.com/office/drawing/2014/main" id="{513287A2-BD51-B94F-7640-DFE729581638}"/>
              </a:ext>
            </a:extLst>
          </p:cNvPr>
          <p:cNvSpPr txBox="1"/>
          <p:nvPr/>
        </p:nvSpPr>
        <p:spPr>
          <a:xfrm>
            <a:off x="673924" y="1741715"/>
            <a:ext cx="8039770" cy="1061829"/>
          </a:xfrm>
          <a:prstGeom prst="rect">
            <a:avLst/>
          </a:prstGeom>
          <a:noFill/>
        </p:spPr>
        <p:txBody>
          <a:bodyPr wrap="square" rtlCol="0">
            <a:spAutoFit/>
          </a:bodyPr>
          <a:lstStyle/>
          <a:p>
            <a:r>
              <a:rPr lang="en-US" sz="2100" dirty="0"/>
              <a:t>The </a:t>
            </a:r>
            <a:r>
              <a:rPr lang="en-US" sz="2100" dirty="0">
                <a:solidFill>
                  <a:srgbClr val="0096FF"/>
                </a:solidFill>
              </a:rPr>
              <a:t>closeness centrality</a:t>
            </a:r>
            <a:r>
              <a:rPr lang="en-US" sz="2100" dirty="0"/>
              <a:t> of a node is calculated as the inverse of its avg shortest distance </a:t>
            </a:r>
            <a:r>
              <a:rPr lang="en-US" altLang="zh-CN" sz="2100" dirty="0"/>
              <a:t>between the node and </a:t>
            </a:r>
            <a:r>
              <a:rPr lang="en-US" sz="2100" dirty="0"/>
              <a:t>all</a:t>
            </a:r>
            <a:r>
              <a:rPr lang="zh-CN" altLang="en-US" sz="2100" dirty="0"/>
              <a:t> </a:t>
            </a:r>
            <a:r>
              <a:rPr lang="en-US" altLang="zh-CN" sz="2100" dirty="0"/>
              <a:t>other</a:t>
            </a:r>
            <a:r>
              <a:rPr lang="zh-CN" altLang="en-US" sz="2100" dirty="0"/>
              <a:t> </a:t>
            </a:r>
            <a:r>
              <a:rPr lang="en-US" altLang="zh-CN" sz="2100" dirty="0"/>
              <a:t>nodes in the network.</a:t>
            </a:r>
            <a:r>
              <a:rPr lang="zh-CN" altLang="en-US" sz="2100" dirty="0"/>
              <a:t> </a:t>
            </a:r>
            <a:r>
              <a:rPr lang="en-US" altLang="zh-CN" sz="2100" dirty="0"/>
              <a:t>The more central a node is, the closer it is to all other nodes.</a:t>
            </a:r>
            <a:endParaRPr lang="en-US" sz="2100" dirty="0"/>
          </a:p>
        </p:txBody>
      </p:sp>
      <p:sp>
        <p:nvSpPr>
          <p:cNvPr id="6" name="Slide Number Placeholder 5">
            <a:extLst>
              <a:ext uri="{FF2B5EF4-FFF2-40B4-BE49-F238E27FC236}">
                <a16:creationId xmlns:a16="http://schemas.microsoft.com/office/drawing/2014/main" id="{A773CC7A-8C0B-0F1F-9044-5EE3FF4D67D4}"/>
              </a:ext>
            </a:extLst>
          </p:cNvPr>
          <p:cNvSpPr>
            <a:spLocks noGrp="1"/>
          </p:cNvSpPr>
          <p:nvPr>
            <p:ph type="sldNum" sz="quarter" idx="12"/>
          </p:nvPr>
        </p:nvSpPr>
        <p:spPr/>
        <p:txBody>
          <a:bodyPr/>
          <a:lstStyle/>
          <a:p>
            <a:fld id="{6DCFA791-3060-7643-8677-86D470F57523}" type="slidenum">
              <a:rPr lang="en-US" smtClean="0"/>
              <a:pPr/>
              <a:t>42</a:t>
            </a:fld>
            <a:endParaRPr lang="en-US"/>
          </a:p>
        </p:txBody>
      </p:sp>
      <p:pic>
        <p:nvPicPr>
          <p:cNvPr id="8" name="Picture 7" descr="A mathematical equation with numbers and symbols&#10;&#10;AI-generated content may be incorrect.">
            <a:extLst>
              <a:ext uri="{FF2B5EF4-FFF2-40B4-BE49-F238E27FC236}">
                <a16:creationId xmlns:a16="http://schemas.microsoft.com/office/drawing/2014/main" id="{779F38E2-6A9F-C918-B621-3BEBB5C4263F}"/>
              </a:ext>
            </a:extLst>
          </p:cNvPr>
          <p:cNvPicPr>
            <a:picLocks noChangeAspect="1"/>
          </p:cNvPicPr>
          <p:nvPr/>
        </p:nvPicPr>
        <p:blipFill>
          <a:blip r:embed="rId2"/>
          <a:stretch>
            <a:fillRect/>
          </a:stretch>
        </p:blipFill>
        <p:spPr>
          <a:xfrm>
            <a:off x="1476190" y="3085814"/>
            <a:ext cx="2746188" cy="955196"/>
          </a:xfrm>
          <a:prstGeom prst="rect">
            <a:avLst/>
          </a:prstGeom>
        </p:spPr>
      </p:pic>
      <p:pic>
        <p:nvPicPr>
          <p:cNvPr id="1026" name="Picture 2" descr="Distance and shortest path in a simple graph.">
            <a:extLst>
              <a:ext uri="{FF2B5EF4-FFF2-40B4-BE49-F238E27FC236}">
                <a16:creationId xmlns:a16="http://schemas.microsoft.com/office/drawing/2014/main" id="{3DFFFD03-812F-10BE-CEBF-10A60CF67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03" y="2980474"/>
            <a:ext cx="3137647" cy="18755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4DD244-6FFE-9FEA-7BE6-107380EB15B1}"/>
              </a:ext>
            </a:extLst>
          </p:cNvPr>
          <p:cNvSpPr txBox="1"/>
          <p:nvPr/>
        </p:nvSpPr>
        <p:spPr>
          <a:xfrm>
            <a:off x="457463" y="4855981"/>
            <a:ext cx="7029187" cy="1015663"/>
          </a:xfrm>
          <a:prstGeom prst="rect">
            <a:avLst/>
          </a:prstGeom>
          <a:noFill/>
        </p:spPr>
        <p:txBody>
          <a:bodyPr wrap="square" rtlCol="0">
            <a:spAutoFit/>
          </a:bodyPr>
          <a:lstStyle/>
          <a:p>
            <a:pPr marL="685800" lvl="1" indent="-342900">
              <a:buFont typeface="Wingdings" panose="05000000000000000000" pitchFamily="2" charset="2"/>
              <a:buChar char="§"/>
            </a:pPr>
            <a:r>
              <a:rPr lang="en-US" sz="2000" dirty="0"/>
              <a:t>The green edges illustrate one of the two shortest paths between the red square node and the red circle node. </a:t>
            </a:r>
          </a:p>
          <a:p>
            <a:pPr marL="685800" lvl="1" indent="-342900">
              <a:buFont typeface="Wingdings" panose="05000000000000000000" pitchFamily="2" charset="2"/>
              <a:buChar char="§"/>
            </a:pPr>
            <a:r>
              <a:rPr lang="en-US" sz="2000" dirty="0">
                <a:solidFill>
                  <a:srgbClr val="C00000"/>
                </a:solidFill>
              </a:rPr>
              <a:t>Closeness of the square node: 5/(1+1+1+2+2) = 5/7</a:t>
            </a:r>
            <a:endParaRPr lang="en-US" altLang="zh-CN" sz="2000" dirty="0">
              <a:solidFill>
                <a:srgbClr val="C00000"/>
              </a:solidFill>
            </a:endParaRPr>
          </a:p>
        </p:txBody>
      </p:sp>
    </p:spTree>
    <p:extLst>
      <p:ext uri="{BB962C8B-B14F-4D97-AF65-F5344CB8AC3E}">
        <p14:creationId xmlns:p14="http://schemas.microsoft.com/office/powerpoint/2010/main" val="415814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tSceinceDegree.pdf"/>
          <p:cNvPicPr>
            <a:picLocks noChangeAspect="1"/>
          </p:cNvPicPr>
          <p:nvPr/>
        </p:nvPicPr>
        <p:blipFill>
          <a:blip r:embed="rId3"/>
          <a:stretch>
            <a:fillRect/>
          </a:stretch>
        </p:blipFill>
        <p:spPr>
          <a:xfrm>
            <a:off x="995215" y="1483725"/>
            <a:ext cx="2856434" cy="4042215"/>
          </a:xfrm>
          <a:prstGeom prst="rect">
            <a:avLst/>
          </a:prstGeom>
          <a:ln w="12700">
            <a:miter lim="400000"/>
          </a:ln>
        </p:spPr>
      </p:pic>
      <p:sp>
        <p:nvSpPr>
          <p:cNvPr id="7" name="TextBox 6"/>
          <p:cNvSpPr txBox="1"/>
          <p:nvPr/>
        </p:nvSpPr>
        <p:spPr>
          <a:xfrm>
            <a:off x="1326388" y="1693596"/>
            <a:ext cx="2063065" cy="415498"/>
          </a:xfrm>
          <a:prstGeom prst="rect">
            <a:avLst/>
          </a:prstGeom>
          <a:noFill/>
        </p:spPr>
        <p:txBody>
          <a:bodyPr wrap="none" rtlCol="0">
            <a:spAutoFit/>
          </a:bodyPr>
          <a:lstStyle/>
          <a:p>
            <a:r>
              <a:rPr lang="en-US" sz="2100" dirty="0"/>
              <a:t>Degree centrality</a:t>
            </a:r>
          </a:p>
        </p:txBody>
      </p:sp>
      <p:grpSp>
        <p:nvGrpSpPr>
          <p:cNvPr id="8" name="Group 7">
            <a:extLst>
              <a:ext uri="{FF2B5EF4-FFF2-40B4-BE49-F238E27FC236}">
                <a16:creationId xmlns:a16="http://schemas.microsoft.com/office/drawing/2014/main" id="{B95AE5D5-831A-400F-C9FB-845426B1B5A4}"/>
              </a:ext>
            </a:extLst>
          </p:cNvPr>
          <p:cNvGrpSpPr/>
          <p:nvPr/>
        </p:nvGrpSpPr>
        <p:grpSpPr>
          <a:xfrm>
            <a:off x="4913047" y="1661828"/>
            <a:ext cx="2778242" cy="3295636"/>
            <a:chOff x="4977442" y="1868792"/>
            <a:chExt cx="2778242" cy="3295636"/>
          </a:xfrm>
        </p:grpSpPr>
        <p:pic>
          <p:nvPicPr>
            <p:cNvPr id="6" name="netSciencePR.pdf"/>
            <p:cNvPicPr>
              <a:picLocks noChangeAspect="1"/>
            </p:cNvPicPr>
            <p:nvPr/>
          </p:nvPicPr>
          <p:blipFill>
            <a:blip r:embed="rId4"/>
            <a:srcRect l="2246" t="14486" r="2496" b="15731"/>
            <a:stretch>
              <a:fillRect/>
            </a:stretch>
          </p:blipFill>
          <p:spPr>
            <a:xfrm>
              <a:off x="4977442" y="2284290"/>
              <a:ext cx="2778242" cy="288013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5"/>
                    <a:pt x="2881" y="3016"/>
                  </a:cubicBezTo>
                  <a:cubicBezTo>
                    <a:pt x="-961" y="7037"/>
                    <a:pt x="-961" y="13557"/>
                    <a:pt x="2881" y="17579"/>
                  </a:cubicBezTo>
                  <a:cubicBezTo>
                    <a:pt x="6723" y="21600"/>
                    <a:pt x="12955" y="21600"/>
                    <a:pt x="16797" y="17579"/>
                  </a:cubicBezTo>
                  <a:cubicBezTo>
                    <a:pt x="20639" y="13557"/>
                    <a:pt x="20639" y="7037"/>
                    <a:pt x="16797" y="3016"/>
                  </a:cubicBezTo>
                  <a:cubicBezTo>
                    <a:pt x="14876" y="1005"/>
                    <a:pt x="12357" y="0"/>
                    <a:pt x="9839" y="0"/>
                  </a:cubicBezTo>
                  <a:close/>
                </a:path>
              </a:pathLst>
            </a:custGeom>
            <a:ln w="12700">
              <a:miter lim="400000"/>
            </a:ln>
          </p:spPr>
        </p:pic>
        <p:sp>
          <p:nvSpPr>
            <p:cNvPr id="9" name="TextBox 8"/>
            <p:cNvSpPr txBox="1"/>
            <p:nvPr/>
          </p:nvSpPr>
          <p:spPr>
            <a:xfrm>
              <a:off x="5715536" y="1868792"/>
              <a:ext cx="1242648" cy="415498"/>
            </a:xfrm>
            <a:prstGeom prst="rect">
              <a:avLst/>
            </a:prstGeom>
            <a:noFill/>
          </p:spPr>
          <p:txBody>
            <a:bodyPr wrap="none" rtlCol="0">
              <a:spAutoFit/>
            </a:bodyPr>
            <a:lstStyle/>
            <a:p>
              <a:r>
                <a:rPr lang="en-US" sz="2100" dirty="0"/>
                <a:t>PageRank</a:t>
              </a:r>
            </a:p>
          </p:txBody>
        </p:sp>
      </p:grpSp>
      <p:sp>
        <p:nvSpPr>
          <p:cNvPr id="2" name="Title 1">
            <a:extLst>
              <a:ext uri="{FF2B5EF4-FFF2-40B4-BE49-F238E27FC236}">
                <a16:creationId xmlns:a16="http://schemas.microsoft.com/office/drawing/2014/main" id="{37175550-FF57-0AE4-A776-E15C61C14FA5}"/>
              </a:ext>
            </a:extLst>
          </p:cNvPr>
          <p:cNvSpPr>
            <a:spLocks noGrp="1"/>
          </p:cNvSpPr>
          <p:nvPr>
            <p:ph type="title"/>
          </p:nvPr>
        </p:nvSpPr>
        <p:spPr>
          <a:xfrm>
            <a:off x="628650" y="365126"/>
            <a:ext cx="7886700" cy="1325563"/>
          </a:xfrm>
        </p:spPr>
        <p:txBody>
          <a:bodyPr/>
          <a:lstStyle/>
          <a:p>
            <a:r>
              <a:rPr lang="en-US" altLang="zh-CN" dirty="0"/>
              <a:t>Comparing</a:t>
            </a:r>
            <a:r>
              <a:rPr lang="zh-CN" altLang="en-US" dirty="0"/>
              <a:t> </a:t>
            </a:r>
            <a:r>
              <a:rPr lang="en-US" altLang="zh-CN" dirty="0"/>
              <a:t>different</a:t>
            </a:r>
            <a:r>
              <a:rPr lang="zh-CN" altLang="en-US" dirty="0"/>
              <a:t> </a:t>
            </a:r>
            <a:r>
              <a:rPr lang="en-US" altLang="zh-CN" dirty="0"/>
              <a:t>measures</a:t>
            </a:r>
            <a:endParaRPr lang="en-US" dirty="0"/>
          </a:p>
        </p:txBody>
      </p:sp>
      <p:sp>
        <p:nvSpPr>
          <p:cNvPr id="5" name="Slide Number Placeholder 4">
            <a:extLst>
              <a:ext uri="{FF2B5EF4-FFF2-40B4-BE49-F238E27FC236}">
                <a16:creationId xmlns:a16="http://schemas.microsoft.com/office/drawing/2014/main" id="{FB9B12DF-E39A-5371-254C-FA585B962EFD}"/>
              </a:ext>
            </a:extLst>
          </p:cNvPr>
          <p:cNvSpPr>
            <a:spLocks noGrp="1"/>
          </p:cNvSpPr>
          <p:nvPr>
            <p:ph type="sldNum" sz="quarter" idx="12"/>
          </p:nvPr>
        </p:nvSpPr>
        <p:spPr/>
        <p:txBody>
          <a:bodyPr/>
          <a:lstStyle/>
          <a:p>
            <a:fld id="{6DCFA791-3060-7643-8677-86D470F57523}" type="slidenum">
              <a:rPr lang="en-US" smtClean="0"/>
              <a:pPr/>
              <a:t>43</a:t>
            </a:fld>
            <a:endParaRPr lang="en-US"/>
          </a:p>
        </p:txBody>
      </p:sp>
      <p:sp>
        <p:nvSpPr>
          <p:cNvPr id="3" name="Content Placeholder 2">
            <a:extLst>
              <a:ext uri="{FF2B5EF4-FFF2-40B4-BE49-F238E27FC236}">
                <a16:creationId xmlns:a16="http://schemas.microsoft.com/office/drawing/2014/main" id="{E1326AF5-E02A-5A48-6537-AEBB58EE8F19}"/>
              </a:ext>
            </a:extLst>
          </p:cNvPr>
          <p:cNvSpPr>
            <a:spLocks noGrp="1"/>
          </p:cNvSpPr>
          <p:nvPr>
            <p:ph idx="1"/>
          </p:nvPr>
        </p:nvSpPr>
        <p:spPr>
          <a:xfrm>
            <a:off x="799754" y="5318975"/>
            <a:ext cx="7886700" cy="1007530"/>
          </a:xfrm>
        </p:spPr>
        <p:txBody>
          <a:bodyPr>
            <a:normAutofit/>
          </a:bodyPr>
          <a:lstStyle/>
          <a:p>
            <a:r>
              <a:rPr lang="en-US" sz="2400" dirty="0"/>
              <a:t>In what social scenarios should we use degree centrality?</a:t>
            </a:r>
          </a:p>
          <a:p>
            <a:r>
              <a:rPr lang="en-US" sz="2400" dirty="0"/>
              <a:t>What about the PageRank centrality? </a:t>
            </a:r>
            <a:r>
              <a:rPr lang="en-US" sz="2400" dirty="0">
                <a:solidFill>
                  <a:srgbClr val="C00000"/>
                </a:solidFill>
              </a:rPr>
              <a:t>Give real examples.</a:t>
            </a:r>
          </a:p>
          <a:p>
            <a:endParaRPr lang="en-US" sz="2400" dirty="0"/>
          </a:p>
        </p:txBody>
      </p:sp>
    </p:spTree>
    <p:extLst>
      <p:ext uri="{BB962C8B-B14F-4D97-AF65-F5344CB8AC3E}">
        <p14:creationId xmlns:p14="http://schemas.microsoft.com/office/powerpoint/2010/main" val="51302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 centrality</a:t>
            </a:r>
          </a:p>
        </p:txBody>
      </p:sp>
      <p:sp>
        <p:nvSpPr>
          <p:cNvPr id="3" name="TextBox 2"/>
          <p:cNvSpPr txBox="1"/>
          <p:nvPr/>
        </p:nvSpPr>
        <p:spPr>
          <a:xfrm>
            <a:off x="628650" y="1843453"/>
            <a:ext cx="8140596" cy="1200329"/>
          </a:xfrm>
          <a:prstGeom prst="rect">
            <a:avLst/>
          </a:prstGeom>
          <a:noFill/>
        </p:spPr>
        <p:txBody>
          <a:bodyPr wrap="square" rtlCol="0">
            <a:spAutoFit/>
          </a:bodyPr>
          <a:lstStyle/>
          <a:p>
            <a:r>
              <a:rPr lang="en-US" sz="2400" dirty="0">
                <a:cs typeface="Adobe Devanagari" panose="02040503050201020203" pitchFamily="18" charset="0"/>
              </a:rPr>
              <a:t>Betweenness centrality of an edge is the number of all-pairs shortest paths that pass through the edge.</a:t>
            </a:r>
          </a:p>
          <a:p>
            <a:endParaRPr lang="en-US" sz="2400" dirty="0">
              <a:cs typeface="Adobe Devanagari" panose="02040503050201020203" pitchFamily="18" charset="0"/>
            </a:endParaRPr>
          </a:p>
        </p:txBody>
      </p:sp>
      <p:pic>
        <p:nvPicPr>
          <p:cNvPr id="2050" name="Picture 2" descr="figure 51">
            <a:extLst>
              <a:ext uri="{FF2B5EF4-FFF2-40B4-BE49-F238E27FC236}">
                <a16:creationId xmlns:a16="http://schemas.microsoft.com/office/drawing/2014/main" id="{EE1F55C6-CB02-8E25-063A-2AAACD62C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480" y="3238060"/>
            <a:ext cx="4572000" cy="1968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48FC0A8-CA91-8AAA-27B4-E9E1E72D324F}"/>
              </a:ext>
            </a:extLst>
          </p:cNvPr>
          <p:cNvSpPr>
            <a:spLocks noGrp="1"/>
          </p:cNvSpPr>
          <p:nvPr>
            <p:ph type="sldNum" sz="quarter" idx="12"/>
          </p:nvPr>
        </p:nvSpPr>
        <p:spPr/>
        <p:txBody>
          <a:bodyPr/>
          <a:lstStyle/>
          <a:p>
            <a:fld id="{6DCFA791-3060-7643-8677-86D470F57523}" type="slidenum">
              <a:rPr lang="en-US" smtClean="0"/>
              <a:pPr/>
              <a:t>44</a:t>
            </a:fld>
            <a:endParaRPr lang="en-US"/>
          </a:p>
        </p:txBody>
      </p:sp>
    </p:spTree>
    <p:extLst>
      <p:ext uri="{BB962C8B-B14F-4D97-AF65-F5344CB8AC3E}">
        <p14:creationId xmlns:p14="http://schemas.microsoft.com/office/powerpoint/2010/main" val="3960143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3E2F-F051-3F28-0E8F-828525E3BA77}"/>
              </a:ext>
            </a:extLst>
          </p:cNvPr>
          <p:cNvSpPr>
            <a:spLocks noGrp="1"/>
          </p:cNvSpPr>
          <p:nvPr>
            <p:ph type="title"/>
          </p:nvPr>
        </p:nvSpPr>
        <p:spPr>
          <a:xfrm>
            <a:off x="628649" y="365126"/>
            <a:ext cx="8181521" cy="1325563"/>
          </a:xfrm>
        </p:spPr>
        <p:txBody>
          <a:bodyPr/>
          <a:lstStyle/>
          <a:p>
            <a:r>
              <a:rPr lang="en-US" dirty="0"/>
              <a:t>Strong ties and weak ties</a:t>
            </a:r>
          </a:p>
        </p:txBody>
      </p:sp>
      <p:sp>
        <p:nvSpPr>
          <p:cNvPr id="4" name="Slide Number Placeholder 3">
            <a:extLst>
              <a:ext uri="{FF2B5EF4-FFF2-40B4-BE49-F238E27FC236}">
                <a16:creationId xmlns:a16="http://schemas.microsoft.com/office/drawing/2014/main" id="{F80B53B6-94DE-35B2-1959-7F2B5B3CB90C}"/>
              </a:ext>
            </a:extLst>
          </p:cNvPr>
          <p:cNvSpPr>
            <a:spLocks noGrp="1"/>
          </p:cNvSpPr>
          <p:nvPr>
            <p:ph type="sldNum" sz="quarter" idx="12"/>
          </p:nvPr>
        </p:nvSpPr>
        <p:spPr/>
        <p:txBody>
          <a:bodyPr/>
          <a:lstStyle/>
          <a:p>
            <a:fld id="{6DCFA791-3060-7643-8677-86D470F57523}" type="slidenum">
              <a:rPr lang="en-US" smtClean="0"/>
              <a:pPr/>
              <a:t>45</a:t>
            </a:fld>
            <a:endParaRPr lang="en-US"/>
          </a:p>
        </p:txBody>
      </p:sp>
      <p:sp>
        <p:nvSpPr>
          <p:cNvPr id="6" name="Content Placeholder 5">
            <a:extLst>
              <a:ext uri="{FF2B5EF4-FFF2-40B4-BE49-F238E27FC236}">
                <a16:creationId xmlns:a16="http://schemas.microsoft.com/office/drawing/2014/main" id="{229F7907-3F95-E3CF-438D-4B3A194A4958}"/>
              </a:ext>
            </a:extLst>
          </p:cNvPr>
          <p:cNvSpPr>
            <a:spLocks noGrp="1"/>
          </p:cNvSpPr>
          <p:nvPr>
            <p:ph idx="1"/>
          </p:nvPr>
        </p:nvSpPr>
        <p:spPr>
          <a:xfrm>
            <a:off x="628649" y="1510807"/>
            <a:ext cx="8181520" cy="4351338"/>
          </a:xfrm>
        </p:spPr>
        <p:txBody>
          <a:bodyPr>
            <a:normAutofit/>
          </a:bodyPr>
          <a:lstStyle/>
          <a:p>
            <a:r>
              <a:rPr lang="en-US" sz="2400" dirty="0">
                <a:solidFill>
                  <a:srgbClr val="0078B9"/>
                </a:solidFill>
              </a:rPr>
              <a:t>Measured by edge weights such as the contact frequency, the number of mutual friends, </a:t>
            </a:r>
            <a:r>
              <a:rPr lang="en-US" altLang="zh-CN" sz="2400" dirty="0">
                <a:solidFill>
                  <a:srgbClr val="0078B9"/>
                </a:solidFill>
              </a:rPr>
              <a:t>instead</a:t>
            </a:r>
            <a:r>
              <a:rPr lang="zh-CN" altLang="en-US" sz="2400" dirty="0">
                <a:solidFill>
                  <a:srgbClr val="0078B9"/>
                </a:solidFill>
              </a:rPr>
              <a:t> </a:t>
            </a:r>
            <a:r>
              <a:rPr lang="en-US" altLang="zh-CN" sz="2400" dirty="0">
                <a:solidFill>
                  <a:srgbClr val="0078B9"/>
                </a:solidFill>
              </a:rPr>
              <a:t>of structural</a:t>
            </a:r>
            <a:r>
              <a:rPr lang="zh-CN" altLang="en-US" sz="2400" dirty="0">
                <a:solidFill>
                  <a:srgbClr val="0078B9"/>
                </a:solidFill>
              </a:rPr>
              <a:t> </a:t>
            </a:r>
            <a:r>
              <a:rPr lang="en-US" altLang="zh-CN" sz="2400" dirty="0">
                <a:solidFill>
                  <a:srgbClr val="0078B9"/>
                </a:solidFill>
              </a:rPr>
              <a:t>positions.</a:t>
            </a:r>
            <a:endParaRPr lang="en-US" sz="2400" dirty="0">
              <a:solidFill>
                <a:srgbClr val="0078B9"/>
              </a:solidFill>
            </a:endParaRPr>
          </a:p>
          <a:p>
            <a:r>
              <a:rPr lang="en-US" sz="2400" u="sng" dirty="0"/>
              <a:t>Weak ties often have high betweenness centrality</a:t>
            </a:r>
            <a:r>
              <a:rPr lang="en-US" sz="2400" dirty="0"/>
              <a:t>.</a:t>
            </a:r>
          </a:p>
          <a:p>
            <a:r>
              <a:rPr lang="en-US" altLang="zh-CN" sz="2400" dirty="0"/>
              <a:t>Strong</a:t>
            </a:r>
            <a:r>
              <a:rPr lang="zh-CN" altLang="en-US" sz="2400" dirty="0"/>
              <a:t> </a:t>
            </a:r>
            <a:r>
              <a:rPr lang="en-US" altLang="zh-CN" sz="2400" dirty="0"/>
              <a:t>ties</a:t>
            </a:r>
            <a:r>
              <a:rPr lang="zh-CN" altLang="en-US" sz="2400" dirty="0"/>
              <a:t> </a:t>
            </a:r>
            <a:r>
              <a:rPr lang="en-US" altLang="zh-CN" sz="2400" dirty="0"/>
              <a:t>are</a:t>
            </a:r>
            <a:r>
              <a:rPr lang="zh-CN" altLang="en-US" sz="2400" dirty="0"/>
              <a:t> </a:t>
            </a:r>
            <a:r>
              <a:rPr lang="en-US" altLang="zh-CN" sz="2400" dirty="0"/>
              <a:t>often</a:t>
            </a:r>
            <a:r>
              <a:rPr lang="zh-CN" altLang="en-US" sz="2400" dirty="0"/>
              <a:t> </a:t>
            </a:r>
            <a:r>
              <a:rPr lang="en-US" altLang="zh-CN" sz="2400" dirty="0"/>
              <a:t>within</a:t>
            </a:r>
            <a:r>
              <a:rPr lang="zh-CN" altLang="en-US" sz="2400" dirty="0"/>
              <a:t> </a:t>
            </a:r>
            <a:r>
              <a:rPr lang="en-US" altLang="zh-CN" sz="2400" dirty="0"/>
              <a:t>communities;</a:t>
            </a:r>
            <a:r>
              <a:rPr lang="zh-CN" altLang="en-US" sz="2400" dirty="0"/>
              <a:t> </a:t>
            </a:r>
            <a:r>
              <a:rPr lang="en-US" altLang="zh-CN" sz="2400" dirty="0"/>
              <a:t>weak</a:t>
            </a:r>
            <a:r>
              <a:rPr lang="zh-CN" altLang="en-US" sz="2400" dirty="0"/>
              <a:t> </a:t>
            </a:r>
            <a:r>
              <a:rPr lang="en-US" altLang="zh-CN" sz="2400" dirty="0"/>
              <a:t>ties</a:t>
            </a:r>
            <a:r>
              <a:rPr lang="zh-CN" altLang="en-US" sz="2400" dirty="0"/>
              <a:t> </a:t>
            </a:r>
            <a:r>
              <a:rPr lang="en-US" altLang="zh-CN" sz="2400" dirty="0"/>
              <a:t>often</a:t>
            </a:r>
            <a:r>
              <a:rPr lang="zh-CN" altLang="en-US" sz="2400" dirty="0"/>
              <a:t> </a:t>
            </a:r>
            <a:r>
              <a:rPr lang="en-US" altLang="zh-CN" sz="2400" dirty="0"/>
              <a:t>connect</a:t>
            </a:r>
            <a:r>
              <a:rPr lang="zh-CN" altLang="en-US" sz="2400" dirty="0"/>
              <a:t> </a:t>
            </a:r>
            <a:r>
              <a:rPr lang="en-US" altLang="zh-CN" sz="2400" dirty="0"/>
              <a:t>communities.</a:t>
            </a:r>
            <a:endParaRPr lang="en-US" sz="2400" dirty="0"/>
          </a:p>
        </p:txBody>
      </p:sp>
      <p:pic>
        <p:nvPicPr>
          <p:cNvPr id="1026" name="Picture 2" descr="Networks, Weak Ties, and Thresholds | Phenomenal World">
            <a:extLst>
              <a:ext uri="{FF2B5EF4-FFF2-40B4-BE49-F238E27FC236}">
                <a16:creationId xmlns:a16="http://schemas.microsoft.com/office/drawing/2014/main" id="{F7C0927A-3296-DC33-C3FD-D61444799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286" y="3266249"/>
            <a:ext cx="4129374" cy="309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65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survey</a:t>
            </a:r>
          </a:p>
        </p:txBody>
      </p:sp>
      <p:sp>
        <p:nvSpPr>
          <p:cNvPr id="3" name="Content Placeholder 2"/>
          <p:cNvSpPr>
            <a:spLocks noGrp="1"/>
          </p:cNvSpPr>
          <p:nvPr>
            <p:ph idx="1"/>
          </p:nvPr>
        </p:nvSpPr>
        <p:spPr>
          <a:xfrm>
            <a:off x="628650" y="1825625"/>
            <a:ext cx="8335468" cy="4351338"/>
          </a:xfrm>
        </p:spPr>
        <p:txBody>
          <a:bodyPr/>
          <a:lstStyle/>
          <a:p>
            <a:r>
              <a:rPr lang="en-US" dirty="0"/>
              <a:t>How did you hear about our program?</a:t>
            </a:r>
          </a:p>
          <a:p>
            <a:r>
              <a:rPr lang="en-US" dirty="0"/>
              <a:t>Who will you reach out for finding a good job?</a:t>
            </a:r>
          </a:p>
          <a:p>
            <a:r>
              <a:rPr lang="en-US" dirty="0"/>
              <a:t>Who provide the opportunities in both scenarios?</a:t>
            </a:r>
          </a:p>
          <a:p>
            <a:pPr lvl="1"/>
            <a:r>
              <a:rPr lang="en-US" dirty="0"/>
              <a:t>Family members</a:t>
            </a:r>
          </a:p>
          <a:p>
            <a:pPr lvl="1"/>
            <a:r>
              <a:rPr lang="en-US" dirty="0"/>
              <a:t>Close friends</a:t>
            </a:r>
          </a:p>
          <a:p>
            <a:pPr lvl="1"/>
            <a:r>
              <a:rPr lang="en-US" dirty="0"/>
              <a:t>Acquaintance </a:t>
            </a:r>
          </a:p>
          <a:p>
            <a:pPr lvl="1"/>
            <a:r>
              <a:rPr lang="en-US" dirty="0"/>
              <a:t>Someone you don’t really know</a:t>
            </a:r>
          </a:p>
          <a:p>
            <a:pPr lvl="1"/>
            <a:endParaRPr lang="en-US" dirty="0"/>
          </a:p>
        </p:txBody>
      </p:sp>
      <p:sp>
        <p:nvSpPr>
          <p:cNvPr id="5" name="Slide Number Placeholder 4">
            <a:extLst>
              <a:ext uri="{FF2B5EF4-FFF2-40B4-BE49-F238E27FC236}">
                <a16:creationId xmlns:a16="http://schemas.microsoft.com/office/drawing/2014/main" id="{6D9B3C2C-5E8F-401F-18CF-2E0277A06CCE}"/>
              </a:ext>
            </a:extLst>
          </p:cNvPr>
          <p:cNvSpPr>
            <a:spLocks noGrp="1"/>
          </p:cNvSpPr>
          <p:nvPr>
            <p:ph type="sldNum" sz="quarter" idx="12"/>
          </p:nvPr>
        </p:nvSpPr>
        <p:spPr/>
        <p:txBody>
          <a:bodyPr/>
          <a:lstStyle/>
          <a:p>
            <a:fld id="{6DCFA791-3060-7643-8677-86D470F57523}" type="slidenum">
              <a:rPr lang="en-US" smtClean="0"/>
              <a:pPr/>
              <a:t>46</a:t>
            </a:fld>
            <a:endParaRPr lang="en-US"/>
          </a:p>
        </p:txBody>
      </p:sp>
      <p:pic>
        <p:nvPicPr>
          <p:cNvPr id="3074" name="Picture 2" descr="Millennials and constant job hunting, what are the impacts?">
            <a:extLst>
              <a:ext uri="{FF2B5EF4-FFF2-40B4-BE49-F238E27FC236}">
                <a16:creationId xmlns:a16="http://schemas.microsoft.com/office/drawing/2014/main" id="{0F192762-826E-056D-9B34-EEF83090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919" y="3792512"/>
            <a:ext cx="3092539" cy="223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457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3E2F-F051-3F28-0E8F-828525E3BA77}"/>
              </a:ext>
            </a:extLst>
          </p:cNvPr>
          <p:cNvSpPr>
            <a:spLocks noGrp="1"/>
          </p:cNvSpPr>
          <p:nvPr>
            <p:ph type="title"/>
          </p:nvPr>
        </p:nvSpPr>
        <p:spPr>
          <a:xfrm>
            <a:off x="628649" y="365126"/>
            <a:ext cx="8347641" cy="1325563"/>
          </a:xfrm>
        </p:spPr>
        <p:txBody>
          <a:bodyPr/>
          <a:lstStyle/>
          <a:p>
            <a:r>
              <a:rPr lang="en-US" dirty="0"/>
              <a:t>Strength of weak tie (classic theory)</a:t>
            </a:r>
          </a:p>
        </p:txBody>
      </p:sp>
      <p:sp>
        <p:nvSpPr>
          <p:cNvPr id="3" name="Content Placeholder 2">
            <a:extLst>
              <a:ext uri="{FF2B5EF4-FFF2-40B4-BE49-F238E27FC236}">
                <a16:creationId xmlns:a16="http://schemas.microsoft.com/office/drawing/2014/main" id="{24358953-92E4-6A14-367D-6FAA791A458B}"/>
              </a:ext>
            </a:extLst>
          </p:cNvPr>
          <p:cNvSpPr>
            <a:spLocks noGrp="1"/>
          </p:cNvSpPr>
          <p:nvPr>
            <p:ph idx="1"/>
          </p:nvPr>
        </p:nvSpPr>
        <p:spPr>
          <a:xfrm>
            <a:off x="628649" y="1415443"/>
            <a:ext cx="7886700" cy="4351338"/>
          </a:xfrm>
        </p:spPr>
        <p:txBody>
          <a:bodyPr>
            <a:normAutofit/>
          </a:bodyPr>
          <a:lstStyle/>
          <a:p>
            <a:pPr>
              <a:lnSpc>
                <a:spcPct val="100000"/>
              </a:lnSpc>
              <a:spcBef>
                <a:spcPts val="0"/>
              </a:spcBef>
            </a:pPr>
            <a:r>
              <a:rPr lang="en-US" sz="2400" dirty="0"/>
              <a:t>The idea that people often land jobs via weak connections.</a:t>
            </a:r>
          </a:p>
          <a:p>
            <a:pPr>
              <a:lnSpc>
                <a:spcPct val="100000"/>
              </a:lnSpc>
              <a:spcBef>
                <a:spcPts val="0"/>
              </a:spcBef>
            </a:pPr>
            <a:r>
              <a:rPr lang="en-US" sz="2400" dirty="0">
                <a:solidFill>
                  <a:srgbClr val="C00000"/>
                </a:solidFill>
              </a:rPr>
              <a:t>One of the most (missed) influential ideas in social sciences.</a:t>
            </a:r>
          </a:p>
        </p:txBody>
      </p:sp>
      <p:sp>
        <p:nvSpPr>
          <p:cNvPr id="4" name="Slide Number Placeholder 3">
            <a:extLst>
              <a:ext uri="{FF2B5EF4-FFF2-40B4-BE49-F238E27FC236}">
                <a16:creationId xmlns:a16="http://schemas.microsoft.com/office/drawing/2014/main" id="{F80B53B6-94DE-35B2-1959-7F2B5B3CB90C}"/>
              </a:ext>
            </a:extLst>
          </p:cNvPr>
          <p:cNvSpPr>
            <a:spLocks noGrp="1"/>
          </p:cNvSpPr>
          <p:nvPr>
            <p:ph type="sldNum" sz="quarter" idx="12"/>
          </p:nvPr>
        </p:nvSpPr>
        <p:spPr/>
        <p:txBody>
          <a:bodyPr/>
          <a:lstStyle/>
          <a:p>
            <a:fld id="{6DCFA791-3060-7643-8677-86D470F57523}" type="slidenum">
              <a:rPr lang="en-US" smtClean="0"/>
              <a:pPr/>
              <a:t>47</a:t>
            </a:fld>
            <a:endParaRPr lang="en-US"/>
          </a:p>
        </p:txBody>
      </p:sp>
      <p:pic>
        <p:nvPicPr>
          <p:cNvPr id="5" name="Picture 4">
            <a:extLst>
              <a:ext uri="{FF2B5EF4-FFF2-40B4-BE49-F238E27FC236}">
                <a16:creationId xmlns:a16="http://schemas.microsoft.com/office/drawing/2014/main" id="{D3D04DC1-5A7E-DBC6-7284-C6C76E16C116}"/>
              </a:ext>
            </a:extLst>
          </p:cNvPr>
          <p:cNvPicPr>
            <a:picLocks noChangeAspect="1"/>
          </p:cNvPicPr>
          <p:nvPr/>
        </p:nvPicPr>
        <p:blipFill>
          <a:blip r:embed="rId2"/>
          <a:stretch>
            <a:fillRect/>
          </a:stretch>
        </p:blipFill>
        <p:spPr>
          <a:xfrm>
            <a:off x="769659" y="2509008"/>
            <a:ext cx="4971143" cy="3175249"/>
          </a:xfrm>
          <a:prstGeom prst="rect">
            <a:avLst/>
          </a:prstGeom>
          <a:noFill/>
          <a:ln w="25400">
            <a:solidFill>
              <a:schemeClr val="bg1">
                <a:lumMod val="50000"/>
              </a:schemeClr>
            </a:solidFill>
          </a:ln>
        </p:spPr>
      </p:pic>
      <p:sp>
        <p:nvSpPr>
          <p:cNvPr id="8" name="TextBox 7">
            <a:extLst>
              <a:ext uri="{FF2B5EF4-FFF2-40B4-BE49-F238E27FC236}">
                <a16:creationId xmlns:a16="http://schemas.microsoft.com/office/drawing/2014/main" id="{C20AA0E9-E1FE-B845-8F89-4C9F19D511D5}"/>
              </a:ext>
            </a:extLst>
          </p:cNvPr>
          <p:cNvSpPr txBox="1"/>
          <p:nvPr/>
        </p:nvSpPr>
        <p:spPr>
          <a:xfrm>
            <a:off x="2869650" y="6077236"/>
            <a:ext cx="4971143" cy="584775"/>
          </a:xfrm>
          <a:prstGeom prst="rect">
            <a:avLst/>
          </a:prstGeom>
          <a:noFill/>
        </p:spPr>
        <p:txBody>
          <a:bodyPr wrap="square">
            <a:spAutoFit/>
          </a:bodyPr>
          <a:lstStyle/>
          <a:p>
            <a:pPr marL="0" indent="0">
              <a:buNone/>
            </a:pPr>
            <a:r>
              <a:rPr lang="en-US" sz="1600" dirty="0">
                <a:hlinkClick r:id="rId3"/>
              </a:rPr>
              <a:t>https://www.jstor.org/stable/2776392</a:t>
            </a:r>
            <a:endParaRPr lang="en-US" sz="1600" dirty="0"/>
          </a:p>
          <a:p>
            <a:pPr marL="0" indent="0">
              <a:buNone/>
            </a:pPr>
            <a:r>
              <a:rPr lang="en-US" sz="1600" dirty="0">
                <a:hlinkClick r:id="rId4"/>
              </a:rPr>
              <a:t>https://www.youtube.com/watch?v=g3bBajcR5fE</a:t>
            </a:r>
            <a:endParaRPr lang="en-US" sz="1600" dirty="0"/>
          </a:p>
        </p:txBody>
      </p:sp>
      <p:pic>
        <p:nvPicPr>
          <p:cNvPr id="2050" name="Picture 2" descr="Mark Granovetter | Sociology">
            <a:extLst>
              <a:ext uri="{FF2B5EF4-FFF2-40B4-BE49-F238E27FC236}">
                <a16:creationId xmlns:a16="http://schemas.microsoft.com/office/drawing/2014/main" id="{9BE4478E-8C4B-413C-FF43-000E69699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743" y="2741006"/>
            <a:ext cx="1919202" cy="2711254"/>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26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003610" y="1546311"/>
            <a:ext cx="3851632" cy="4902076"/>
          </a:xfrm>
          <a:prstGeom prst="rect">
            <a:avLst/>
          </a:prstGeom>
        </p:spPr>
      </p:pic>
      <p:sp>
        <p:nvSpPr>
          <p:cNvPr id="2" name="Title 1"/>
          <p:cNvSpPr>
            <a:spLocks noGrp="1"/>
          </p:cNvSpPr>
          <p:nvPr>
            <p:ph type="title"/>
          </p:nvPr>
        </p:nvSpPr>
        <p:spPr>
          <a:xfrm>
            <a:off x="258778" y="365126"/>
            <a:ext cx="8855242" cy="1325563"/>
          </a:xfrm>
        </p:spPr>
        <p:txBody>
          <a:bodyPr/>
          <a:lstStyle/>
          <a:p>
            <a:r>
              <a:rPr lang="en-US" altLang="zh-CN" dirty="0"/>
              <a:t>E</a:t>
            </a:r>
            <a:r>
              <a:rPr lang="en-US" dirty="0"/>
              <a:t>vidence </a:t>
            </a:r>
            <a:r>
              <a:rPr lang="en-US" altLang="zh-CN" dirty="0"/>
              <a:t>(o</a:t>
            </a:r>
            <a:r>
              <a:rPr lang="en-US" dirty="0"/>
              <a:t>bservational</a:t>
            </a:r>
            <a:r>
              <a:rPr lang="en-US" altLang="zh-CN" dirty="0"/>
              <a:t>)</a:t>
            </a:r>
            <a:r>
              <a:rPr lang="zh-CN" altLang="en-US" dirty="0"/>
              <a:t> </a:t>
            </a:r>
            <a:r>
              <a:rPr lang="en-US" dirty="0"/>
              <a:t>on Facebook</a:t>
            </a:r>
          </a:p>
        </p:txBody>
      </p:sp>
      <p:pic>
        <p:nvPicPr>
          <p:cNvPr id="4" name="Picture 3"/>
          <p:cNvPicPr>
            <a:picLocks noChangeAspect="1"/>
          </p:cNvPicPr>
          <p:nvPr/>
        </p:nvPicPr>
        <p:blipFill>
          <a:blip r:embed="rId3"/>
          <a:stretch>
            <a:fillRect/>
          </a:stretch>
        </p:blipFill>
        <p:spPr>
          <a:xfrm>
            <a:off x="602900" y="1690689"/>
            <a:ext cx="4593214" cy="1675172"/>
          </a:xfrm>
          <a:prstGeom prst="rect">
            <a:avLst/>
          </a:prstGeom>
          <a:ln w="25400">
            <a:solidFill>
              <a:schemeClr val="bg1">
                <a:lumMod val="50000"/>
              </a:schemeClr>
            </a:solidFill>
          </a:ln>
        </p:spPr>
      </p:pic>
      <p:pic>
        <p:nvPicPr>
          <p:cNvPr id="9" name="Picture 8"/>
          <p:cNvPicPr>
            <a:picLocks noChangeAspect="1"/>
          </p:cNvPicPr>
          <p:nvPr/>
        </p:nvPicPr>
        <p:blipFill>
          <a:blip r:embed="rId4"/>
          <a:stretch>
            <a:fillRect/>
          </a:stretch>
        </p:blipFill>
        <p:spPr>
          <a:xfrm>
            <a:off x="1163103" y="3543616"/>
            <a:ext cx="3026011" cy="3054885"/>
          </a:xfrm>
          <a:prstGeom prst="rect">
            <a:avLst/>
          </a:prstGeom>
        </p:spPr>
      </p:pic>
      <p:sp>
        <p:nvSpPr>
          <p:cNvPr id="5" name="Slide Number Placeholder 4">
            <a:extLst>
              <a:ext uri="{FF2B5EF4-FFF2-40B4-BE49-F238E27FC236}">
                <a16:creationId xmlns:a16="http://schemas.microsoft.com/office/drawing/2014/main" id="{1BA37137-2B74-E928-B496-5B1E130938D2}"/>
              </a:ext>
            </a:extLst>
          </p:cNvPr>
          <p:cNvSpPr>
            <a:spLocks noGrp="1"/>
          </p:cNvSpPr>
          <p:nvPr>
            <p:ph type="sldNum" sz="quarter" idx="12"/>
          </p:nvPr>
        </p:nvSpPr>
        <p:spPr/>
        <p:txBody>
          <a:bodyPr/>
          <a:lstStyle/>
          <a:p>
            <a:fld id="{6DCFA791-3060-7643-8677-86D470F57523}" type="slidenum">
              <a:rPr lang="en-US" smtClean="0"/>
              <a:pPr/>
              <a:t>48</a:t>
            </a:fld>
            <a:endParaRPr lang="en-US"/>
          </a:p>
        </p:txBody>
      </p:sp>
    </p:spTree>
    <p:extLst>
      <p:ext uri="{BB962C8B-B14F-4D97-AF65-F5344CB8AC3E}">
        <p14:creationId xmlns:p14="http://schemas.microsoft.com/office/powerpoint/2010/main" val="2732487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3E2F-F051-3F28-0E8F-828525E3BA77}"/>
              </a:ext>
            </a:extLst>
          </p:cNvPr>
          <p:cNvSpPr>
            <a:spLocks noGrp="1"/>
          </p:cNvSpPr>
          <p:nvPr>
            <p:ph type="title"/>
          </p:nvPr>
        </p:nvSpPr>
        <p:spPr>
          <a:xfrm>
            <a:off x="628649" y="365126"/>
            <a:ext cx="8250655" cy="1325563"/>
          </a:xfrm>
        </p:spPr>
        <p:txBody>
          <a:bodyPr/>
          <a:lstStyle/>
          <a:p>
            <a:r>
              <a:rPr lang="en-US" dirty="0"/>
              <a:t>Replicated by LinkedIn experiment</a:t>
            </a:r>
          </a:p>
        </p:txBody>
      </p:sp>
      <p:sp>
        <p:nvSpPr>
          <p:cNvPr id="3" name="Content Placeholder 2">
            <a:extLst>
              <a:ext uri="{FF2B5EF4-FFF2-40B4-BE49-F238E27FC236}">
                <a16:creationId xmlns:a16="http://schemas.microsoft.com/office/drawing/2014/main" id="{24358953-92E4-6A14-367D-6FAA791A458B}"/>
              </a:ext>
            </a:extLst>
          </p:cNvPr>
          <p:cNvSpPr>
            <a:spLocks noGrp="1"/>
          </p:cNvSpPr>
          <p:nvPr>
            <p:ph idx="1"/>
          </p:nvPr>
        </p:nvSpPr>
        <p:spPr>
          <a:xfrm>
            <a:off x="628649" y="1678228"/>
            <a:ext cx="7886700" cy="4351338"/>
          </a:xfrm>
        </p:spPr>
        <p:txBody>
          <a:bodyPr>
            <a:normAutofit/>
          </a:bodyPr>
          <a:lstStyle/>
          <a:p>
            <a:r>
              <a:rPr lang="en-US" sz="2400" dirty="0"/>
              <a:t>A “delayed” causal test of this paradoxical theory;</a:t>
            </a:r>
          </a:p>
          <a:p>
            <a:r>
              <a:rPr lang="en-US" sz="2400" dirty="0"/>
              <a:t>Largest randomized experiments conducted on LinkedIn’s “People You May Know” algorithm;</a:t>
            </a:r>
          </a:p>
          <a:p>
            <a:r>
              <a:rPr lang="en-US" sz="2400" dirty="0">
                <a:solidFill>
                  <a:srgbClr val="C00000"/>
                </a:solidFill>
              </a:rPr>
              <a:t>The weakest ties had the greatest impact on job mobility, whereas the strongest ties had the least.</a:t>
            </a:r>
          </a:p>
        </p:txBody>
      </p:sp>
      <p:sp>
        <p:nvSpPr>
          <p:cNvPr id="4" name="Slide Number Placeholder 3">
            <a:extLst>
              <a:ext uri="{FF2B5EF4-FFF2-40B4-BE49-F238E27FC236}">
                <a16:creationId xmlns:a16="http://schemas.microsoft.com/office/drawing/2014/main" id="{F80B53B6-94DE-35B2-1959-7F2B5B3CB90C}"/>
              </a:ext>
            </a:extLst>
          </p:cNvPr>
          <p:cNvSpPr>
            <a:spLocks noGrp="1"/>
          </p:cNvSpPr>
          <p:nvPr>
            <p:ph type="sldNum" sz="quarter" idx="12"/>
          </p:nvPr>
        </p:nvSpPr>
        <p:spPr/>
        <p:txBody>
          <a:bodyPr/>
          <a:lstStyle/>
          <a:p>
            <a:fld id="{6DCFA791-3060-7643-8677-86D470F57523}" type="slidenum">
              <a:rPr lang="en-US" smtClean="0"/>
              <a:pPr/>
              <a:t>49</a:t>
            </a:fld>
            <a:endParaRPr lang="en-US"/>
          </a:p>
        </p:txBody>
      </p:sp>
      <p:pic>
        <p:nvPicPr>
          <p:cNvPr id="7" name="Picture 6">
            <a:extLst>
              <a:ext uri="{FF2B5EF4-FFF2-40B4-BE49-F238E27FC236}">
                <a16:creationId xmlns:a16="http://schemas.microsoft.com/office/drawing/2014/main" id="{F9678CC7-8DF7-6322-989B-7379484E8747}"/>
              </a:ext>
            </a:extLst>
          </p:cNvPr>
          <p:cNvPicPr>
            <a:picLocks noChangeAspect="1"/>
          </p:cNvPicPr>
          <p:nvPr/>
        </p:nvPicPr>
        <p:blipFill>
          <a:blip r:embed="rId2"/>
          <a:stretch>
            <a:fillRect/>
          </a:stretch>
        </p:blipFill>
        <p:spPr>
          <a:xfrm>
            <a:off x="685800" y="4033285"/>
            <a:ext cx="7772400" cy="2143678"/>
          </a:xfrm>
          <a:prstGeom prst="rect">
            <a:avLst/>
          </a:prstGeom>
          <a:ln w="25400">
            <a:solidFill>
              <a:schemeClr val="bg1">
                <a:lumMod val="50000"/>
              </a:schemeClr>
            </a:solidFill>
          </a:ln>
        </p:spPr>
      </p:pic>
    </p:spTree>
    <p:extLst>
      <p:ext uri="{BB962C8B-B14F-4D97-AF65-F5344CB8AC3E}">
        <p14:creationId xmlns:p14="http://schemas.microsoft.com/office/powerpoint/2010/main" val="26806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Networks</a:t>
            </a:r>
          </a:p>
        </p:txBody>
      </p:sp>
      <p:grpSp>
        <p:nvGrpSpPr>
          <p:cNvPr id="5" name="Group 4"/>
          <p:cNvGrpSpPr/>
          <p:nvPr/>
        </p:nvGrpSpPr>
        <p:grpSpPr>
          <a:xfrm>
            <a:off x="455310" y="1554451"/>
            <a:ext cx="3534554" cy="3749098"/>
            <a:chOff x="614051" y="573903"/>
            <a:chExt cx="3534554" cy="3749098"/>
          </a:xfrm>
        </p:grpSpPr>
        <p:pic>
          <p:nvPicPr>
            <p:cNvPr id="3" name="Picture 2" descr="protein_n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38" y="573903"/>
              <a:ext cx="3360980" cy="3340703"/>
            </a:xfrm>
            <a:prstGeom prst="rect">
              <a:avLst/>
            </a:prstGeom>
          </p:spPr>
        </p:pic>
        <p:sp>
          <p:nvSpPr>
            <p:cNvPr id="4" name="Rectangle 3"/>
            <p:cNvSpPr/>
            <p:nvPr/>
          </p:nvSpPr>
          <p:spPr>
            <a:xfrm>
              <a:off x="614051" y="3953669"/>
              <a:ext cx="3534554" cy="369332"/>
            </a:xfrm>
            <a:prstGeom prst="rect">
              <a:avLst/>
            </a:prstGeom>
          </p:spPr>
          <p:txBody>
            <a:bodyPr wrap="none">
              <a:spAutoFit/>
            </a:bodyPr>
            <a:lstStyle/>
            <a:p>
              <a:r>
                <a:rPr lang="en-US" dirty="0"/>
                <a:t>Protein-protein interactions (</a:t>
              </a:r>
              <a:r>
                <a:rPr lang="en-US" dirty="0" err="1"/>
                <a:t>Jeong</a:t>
              </a:r>
              <a:r>
                <a:rPr lang="en-US" dirty="0"/>
                <a:t>)</a:t>
              </a:r>
            </a:p>
          </p:txBody>
        </p:sp>
      </p:grpSp>
      <p:grpSp>
        <p:nvGrpSpPr>
          <p:cNvPr id="8" name="Group 7"/>
          <p:cNvGrpSpPr/>
          <p:nvPr/>
        </p:nvGrpSpPr>
        <p:grpSpPr>
          <a:xfrm>
            <a:off x="4272987" y="2118117"/>
            <a:ext cx="4474706" cy="3810806"/>
            <a:chOff x="4272987" y="2314226"/>
            <a:chExt cx="4474706" cy="3810806"/>
          </a:xfrm>
        </p:grpSpPr>
        <p:pic>
          <p:nvPicPr>
            <p:cNvPr id="6" name="Picture 5" descr="Chesapeake_Waterbird_Food_Web.jpg"/>
            <p:cNvPicPr>
              <a:picLocks noChangeAspect="1"/>
            </p:cNvPicPr>
            <p:nvPr/>
          </p:nvPicPr>
          <p:blipFill rotWithShape="1">
            <a:blip r:embed="rId3">
              <a:extLst>
                <a:ext uri="{28A0092B-C50C-407E-A947-70E740481C1C}">
                  <a14:useLocalDpi xmlns:a14="http://schemas.microsoft.com/office/drawing/2010/main" val="0"/>
                </a:ext>
              </a:extLst>
            </a:blip>
            <a:srcRect l="1741" t="7049" r="2936" b="3043"/>
            <a:stretch/>
          </p:blipFill>
          <p:spPr>
            <a:xfrm>
              <a:off x="4272987" y="2314226"/>
              <a:ext cx="4474706" cy="3286818"/>
            </a:xfrm>
            <a:prstGeom prst="rect">
              <a:avLst/>
            </a:prstGeom>
          </p:spPr>
        </p:pic>
        <p:sp>
          <p:nvSpPr>
            <p:cNvPr id="7" name="Rectangle 6"/>
            <p:cNvSpPr/>
            <p:nvPr/>
          </p:nvSpPr>
          <p:spPr>
            <a:xfrm>
              <a:off x="4607246" y="5755700"/>
              <a:ext cx="3806188" cy="369332"/>
            </a:xfrm>
            <a:prstGeom prst="rect">
              <a:avLst/>
            </a:prstGeom>
          </p:spPr>
          <p:txBody>
            <a:bodyPr wrap="none">
              <a:spAutoFit/>
            </a:bodyPr>
            <a:lstStyle/>
            <a:p>
              <a:r>
                <a:rPr lang="en-US" dirty="0"/>
                <a:t>Chesapeake Bay </a:t>
              </a:r>
              <a:r>
                <a:rPr lang="en-US" dirty="0" err="1"/>
                <a:t>Waterbird</a:t>
              </a:r>
              <a:r>
                <a:rPr lang="en-US" dirty="0"/>
                <a:t> Food Web</a:t>
              </a:r>
            </a:p>
          </p:txBody>
        </p:sp>
      </p:grpSp>
      <p:sp>
        <p:nvSpPr>
          <p:cNvPr id="9" name="Slide Number Placeholder 8"/>
          <p:cNvSpPr>
            <a:spLocks noGrp="1"/>
          </p:cNvSpPr>
          <p:nvPr>
            <p:ph type="sldNum" sz="quarter" idx="12"/>
          </p:nvPr>
        </p:nvSpPr>
        <p:spPr/>
        <p:txBody>
          <a:bodyPr/>
          <a:lstStyle/>
          <a:p>
            <a:fld id="{9B859509-BFEE-CA40-84A0-0163C85EF061}" type="slidenum">
              <a:rPr lang="en-US" smtClean="0"/>
              <a:t>5</a:t>
            </a:fld>
            <a:endParaRPr lang="en-US"/>
          </a:p>
        </p:txBody>
      </p:sp>
    </p:spTree>
    <p:extLst>
      <p:ext uri="{BB962C8B-B14F-4D97-AF65-F5344CB8AC3E}">
        <p14:creationId xmlns:p14="http://schemas.microsoft.com/office/powerpoint/2010/main" val="911230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3497" y="373585"/>
            <a:ext cx="7886700" cy="994172"/>
          </a:xfrm>
        </p:spPr>
        <p:txBody>
          <a:bodyPr>
            <a:normAutofit/>
          </a:bodyPr>
          <a:lstStyle/>
          <a:p>
            <a:r>
              <a:rPr lang="en-US" dirty="0"/>
              <a:t>Link prediction</a:t>
            </a:r>
          </a:p>
        </p:txBody>
      </p:sp>
      <p:sp>
        <p:nvSpPr>
          <p:cNvPr id="3" name="Slide Number Placeholder 2">
            <a:extLst>
              <a:ext uri="{FF2B5EF4-FFF2-40B4-BE49-F238E27FC236}">
                <a16:creationId xmlns:a16="http://schemas.microsoft.com/office/drawing/2014/main" id="{2EE4DC61-3677-1409-2E8C-AE6F3197146D}"/>
              </a:ext>
            </a:extLst>
          </p:cNvPr>
          <p:cNvSpPr>
            <a:spLocks noGrp="1"/>
          </p:cNvSpPr>
          <p:nvPr>
            <p:ph type="sldNum" sz="quarter" idx="12"/>
          </p:nvPr>
        </p:nvSpPr>
        <p:spPr/>
        <p:txBody>
          <a:bodyPr/>
          <a:lstStyle/>
          <a:p>
            <a:fld id="{6DCFA791-3060-7643-8677-86D470F57523}" type="slidenum">
              <a:rPr lang="en-US" smtClean="0"/>
              <a:pPr/>
              <a:t>50</a:t>
            </a:fld>
            <a:endParaRPr lang="en-US" dirty="0"/>
          </a:p>
        </p:txBody>
      </p:sp>
      <p:grpSp>
        <p:nvGrpSpPr>
          <p:cNvPr id="8" name="Group 7">
            <a:extLst>
              <a:ext uri="{FF2B5EF4-FFF2-40B4-BE49-F238E27FC236}">
                <a16:creationId xmlns:a16="http://schemas.microsoft.com/office/drawing/2014/main" id="{1B50671C-F628-6269-2F18-95B4810B2084}"/>
              </a:ext>
            </a:extLst>
          </p:cNvPr>
          <p:cNvGrpSpPr/>
          <p:nvPr/>
        </p:nvGrpSpPr>
        <p:grpSpPr>
          <a:xfrm>
            <a:off x="591074" y="1335519"/>
            <a:ext cx="8059430" cy="4401205"/>
            <a:chOff x="591074" y="1335519"/>
            <a:chExt cx="8059430" cy="4401205"/>
          </a:xfrm>
        </p:grpSpPr>
        <p:sp>
          <p:nvSpPr>
            <p:cNvPr id="5" name="TextBox 4">
              <a:extLst>
                <a:ext uri="{FF2B5EF4-FFF2-40B4-BE49-F238E27FC236}">
                  <a16:creationId xmlns:a16="http://schemas.microsoft.com/office/drawing/2014/main" id="{0EC6D1F8-4CB2-7F62-7EEF-9E55CADBC7C7}"/>
                </a:ext>
              </a:extLst>
            </p:cNvPr>
            <p:cNvSpPr txBox="1"/>
            <p:nvPr/>
          </p:nvSpPr>
          <p:spPr>
            <a:xfrm>
              <a:off x="591074" y="1335519"/>
              <a:ext cx="8059430" cy="4401205"/>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Given a network snapshot, the task is to </a:t>
              </a:r>
              <a:r>
                <a:rPr lang="en-US" sz="2400" dirty="0">
                  <a:solidFill>
                    <a:srgbClr val="C00000"/>
                  </a:solidFill>
                  <a:latin typeface="Calibri" panose="020F0502020204030204" pitchFamily="34" charset="0"/>
                  <a:cs typeface="Calibri" panose="020F0502020204030204" pitchFamily="34" charset="0"/>
                </a:rPr>
                <a:t>predict new links among all nodes that are likely to occur in the future</a:t>
              </a:r>
              <a:r>
                <a:rPr lang="en-US" sz="2400" dirty="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rgbClr val="C00000"/>
                  </a:solidFill>
                  <a:latin typeface="Calibri" panose="020F0502020204030204" pitchFamily="34" charset="0"/>
                  <a:cs typeface="Calibri" panose="020F0502020204030204" pitchFamily="34" charset="0"/>
                </a:rPr>
                <a:t>Often use topological features to measure node proximity</a:t>
              </a:r>
              <a:r>
                <a:rPr lang="en-US" sz="24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Network distance</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Common neighbors</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Jaccard’s coeﬃcient: score(x, y) = |</a:t>
              </a:r>
              <a:r>
                <a:rPr lang="el-GR" sz="2000" dirty="0">
                  <a:latin typeface="Calibri" panose="020F0502020204030204" pitchFamily="34" charset="0"/>
                  <a:cs typeface="Calibri" panose="020F0502020204030204" pitchFamily="34" charset="0"/>
                </a:rPr>
                <a:t>Γ(</a:t>
              </a:r>
              <a:r>
                <a:rPr lang="en-US" sz="2000" dirty="0">
                  <a:latin typeface="Calibri" panose="020F0502020204030204" pitchFamily="34" charset="0"/>
                  <a:cs typeface="Calibri" panose="020F0502020204030204" pitchFamily="34" charset="0"/>
                </a:rPr>
                <a:t>x) ∩ </a:t>
              </a:r>
              <a:r>
                <a:rPr lang="el-GR" sz="2000" dirty="0">
                  <a:latin typeface="Calibri" panose="020F0502020204030204" pitchFamily="34" charset="0"/>
                  <a:cs typeface="Calibri" panose="020F0502020204030204" pitchFamily="34" charset="0"/>
                </a:rPr>
                <a:t>Γ(</a:t>
              </a:r>
              <a:r>
                <a:rPr lang="en-US" sz="2000" dirty="0">
                  <a:latin typeface="Calibri" panose="020F0502020204030204" pitchFamily="34" charset="0"/>
                  <a:cs typeface="Calibri" panose="020F0502020204030204" pitchFamily="34" charset="0"/>
                </a:rPr>
                <a:t>y)|/|</a:t>
              </a:r>
              <a:r>
                <a:rPr lang="el-GR" sz="2000" dirty="0">
                  <a:latin typeface="Calibri" panose="020F0502020204030204" pitchFamily="34" charset="0"/>
                  <a:cs typeface="Calibri" panose="020F0502020204030204" pitchFamily="34" charset="0"/>
                </a:rPr>
                <a:t>Γ(</a:t>
              </a:r>
              <a:r>
                <a:rPr lang="en-US" sz="2000" dirty="0">
                  <a:latin typeface="Calibri" panose="020F0502020204030204" pitchFamily="34" charset="0"/>
                  <a:cs typeface="Calibri" panose="020F0502020204030204" pitchFamily="34" charset="0"/>
                </a:rPr>
                <a:t>x) ∪ </a:t>
              </a:r>
              <a:r>
                <a:rPr lang="el-GR" sz="2000" dirty="0">
                  <a:latin typeface="Calibri" panose="020F0502020204030204" pitchFamily="34" charset="0"/>
                  <a:cs typeface="Calibri" panose="020F0502020204030204" pitchFamily="34" charset="0"/>
                </a:rPr>
                <a:t>Γ(</a:t>
              </a:r>
              <a:r>
                <a:rPr lang="en-US" sz="2000" dirty="0">
                  <a:latin typeface="Calibri" panose="020F0502020204030204" pitchFamily="34" charset="0"/>
                  <a:cs typeface="Calibri" panose="020F0502020204030204" pitchFamily="34" charset="0"/>
                </a:rPr>
                <a:t>y)|</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Adamic and Adar score:</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And more ...</a:t>
              </a:r>
            </a:p>
            <a:p>
              <a:pPr lvl="1"/>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Can also include </a:t>
              </a:r>
              <a:r>
                <a:rPr lang="en-US" sz="2400" dirty="0">
                  <a:solidFill>
                    <a:srgbClr val="C00000"/>
                  </a:solidFill>
                  <a:latin typeface="Calibri" panose="020F0502020204030204" pitchFamily="34" charset="0"/>
                  <a:cs typeface="Calibri" panose="020F0502020204030204" pitchFamily="34" charset="0"/>
                </a:rPr>
                <a:t>node-level characteristics</a:t>
              </a:r>
              <a:r>
                <a:rPr lang="en-US" sz="24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Gender, age, political orientation</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Activity level, language use, profile image, …</a:t>
              </a:r>
            </a:p>
          </p:txBody>
        </p:sp>
        <p:pic>
          <p:nvPicPr>
            <p:cNvPr id="7" name="Picture 6">
              <a:extLst>
                <a:ext uri="{FF2B5EF4-FFF2-40B4-BE49-F238E27FC236}">
                  <a16:creationId xmlns:a16="http://schemas.microsoft.com/office/drawing/2014/main" id="{3339A48B-C486-E1A1-4CBD-065A6A45A9F9}"/>
                </a:ext>
              </a:extLst>
            </p:cNvPr>
            <p:cNvPicPr>
              <a:picLocks noChangeAspect="1"/>
            </p:cNvPicPr>
            <p:nvPr/>
          </p:nvPicPr>
          <p:blipFill>
            <a:blip r:embed="rId3"/>
            <a:stretch>
              <a:fillRect/>
            </a:stretch>
          </p:blipFill>
          <p:spPr>
            <a:xfrm>
              <a:off x="3988630" y="3777905"/>
              <a:ext cx="3404220" cy="355298"/>
            </a:xfrm>
            <a:prstGeom prst="rect">
              <a:avLst/>
            </a:prstGeom>
            <a:noFill/>
            <a:ln w="12700">
              <a:solidFill>
                <a:schemeClr val="tx1"/>
              </a:solidFill>
            </a:ln>
          </p:spPr>
        </p:pic>
      </p:grpSp>
      <p:sp>
        <p:nvSpPr>
          <p:cNvPr id="10" name="TextBox 9">
            <a:extLst>
              <a:ext uri="{FF2B5EF4-FFF2-40B4-BE49-F238E27FC236}">
                <a16:creationId xmlns:a16="http://schemas.microsoft.com/office/drawing/2014/main" id="{49E1F694-7A9B-5B2C-1387-4D59F86A1455}"/>
              </a:ext>
            </a:extLst>
          </p:cNvPr>
          <p:cNvSpPr txBox="1"/>
          <p:nvPr/>
        </p:nvSpPr>
        <p:spPr>
          <a:xfrm>
            <a:off x="749106" y="6063875"/>
            <a:ext cx="7375482" cy="307777"/>
          </a:xfrm>
          <a:prstGeom prst="rect">
            <a:avLst/>
          </a:prstGeom>
          <a:noFill/>
        </p:spPr>
        <p:txBody>
          <a:bodyPr wrap="square" rtlCol="0">
            <a:spAutoFit/>
          </a:bodyPr>
          <a:lstStyle/>
          <a:p>
            <a:r>
              <a:rPr lang="en-US" sz="1400" dirty="0">
                <a:solidFill>
                  <a:schemeClr val="bg1">
                    <a:lumMod val="50000"/>
                  </a:schemeClr>
                </a:solidFill>
                <a:latin typeface="Adobe Devanagari"/>
              </a:rPr>
              <a:t>Nowell and Kleinberg. “The Link-Prediction Problem for Social Networks.” </a:t>
            </a:r>
            <a:r>
              <a:rPr lang="en-US" sz="1400" i="1" dirty="0">
                <a:solidFill>
                  <a:schemeClr val="bg1">
                    <a:lumMod val="50000"/>
                  </a:schemeClr>
                </a:solidFill>
                <a:latin typeface="Adobe Devanagari"/>
              </a:rPr>
              <a:t>CIKM</a:t>
            </a:r>
            <a:r>
              <a:rPr lang="en-US" sz="1400" dirty="0">
                <a:solidFill>
                  <a:schemeClr val="bg1">
                    <a:lumMod val="50000"/>
                  </a:schemeClr>
                </a:solidFill>
                <a:latin typeface="Adobe Devanagari"/>
              </a:rPr>
              <a:t> 2003.</a:t>
            </a:r>
          </a:p>
        </p:txBody>
      </p:sp>
    </p:spTree>
    <p:extLst>
      <p:ext uri="{BB962C8B-B14F-4D97-AF65-F5344CB8AC3E}">
        <p14:creationId xmlns:p14="http://schemas.microsoft.com/office/powerpoint/2010/main" val="433243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B86EBA-A005-0E17-7EC8-8B9FCC142553}"/>
              </a:ext>
            </a:extLst>
          </p:cNvPr>
          <p:cNvSpPr>
            <a:spLocks noGrp="1"/>
          </p:cNvSpPr>
          <p:nvPr>
            <p:ph type="title"/>
          </p:nvPr>
        </p:nvSpPr>
        <p:spPr>
          <a:xfrm>
            <a:off x="628650" y="365126"/>
            <a:ext cx="7886700" cy="1325563"/>
          </a:xfrm>
        </p:spPr>
        <p:txBody>
          <a:bodyPr/>
          <a:lstStyle/>
          <a:p>
            <a:r>
              <a:rPr lang="en-US" b="0" dirty="0"/>
              <a:t>Course notes</a:t>
            </a:r>
          </a:p>
        </p:txBody>
      </p:sp>
      <p:sp>
        <p:nvSpPr>
          <p:cNvPr id="4" name="Content Placeholder 2">
            <a:extLst>
              <a:ext uri="{FF2B5EF4-FFF2-40B4-BE49-F238E27FC236}">
                <a16:creationId xmlns:a16="http://schemas.microsoft.com/office/drawing/2014/main" id="{AA978717-5A6B-4A08-A1BC-E854F83FB8F1}"/>
              </a:ext>
            </a:extLst>
          </p:cNvPr>
          <p:cNvSpPr>
            <a:spLocks noGrp="1"/>
          </p:cNvSpPr>
          <p:nvPr>
            <p:ph idx="1"/>
          </p:nvPr>
        </p:nvSpPr>
        <p:spPr>
          <a:xfrm>
            <a:off x="628650" y="1690689"/>
            <a:ext cx="7886700" cy="4351338"/>
          </a:xfrm>
        </p:spPr>
        <p:txBody>
          <a:bodyPr>
            <a:normAutofit/>
          </a:bodyPr>
          <a:lstStyle/>
          <a:p>
            <a:r>
              <a:rPr lang="en-US" dirty="0"/>
              <a:t>HW2 due today!</a:t>
            </a:r>
          </a:p>
          <a:p>
            <a:r>
              <a:rPr lang="en-US" dirty="0"/>
              <a:t>HW3 released</a:t>
            </a:r>
          </a:p>
          <a:p>
            <a:pPr lvl="1"/>
            <a:r>
              <a:rPr lang="en-US" dirty="0"/>
              <a:t>Due on Nov 28.</a:t>
            </a:r>
          </a:p>
          <a:p>
            <a:r>
              <a:rPr lang="en-US" dirty="0"/>
              <a:t>Social network v2 </a:t>
            </a:r>
            <a:r>
              <a:rPr lang="en-US" altLang="zh-CN" dirty="0"/>
              <a:t>next</a:t>
            </a:r>
            <a:r>
              <a:rPr lang="zh-CN" altLang="en-US" dirty="0"/>
              <a:t> </a:t>
            </a:r>
            <a:r>
              <a:rPr lang="en-US" altLang="zh-CN" dirty="0"/>
              <a:t>wee</a:t>
            </a:r>
            <a:r>
              <a:rPr lang="en-US" dirty="0"/>
              <a:t>k</a:t>
            </a:r>
          </a:p>
          <a:p>
            <a:r>
              <a:rPr lang="en-US" dirty="0"/>
              <a:t>Data visualization </a:t>
            </a:r>
            <a:r>
              <a:rPr lang="en-US" altLang="zh-CN" dirty="0"/>
              <a:t>next</a:t>
            </a:r>
            <a:r>
              <a:rPr lang="zh-CN" altLang="en-US" dirty="0"/>
              <a:t> </a:t>
            </a:r>
            <a:r>
              <a:rPr lang="en-US" altLang="zh-CN" dirty="0"/>
              <a:t>wee</a:t>
            </a:r>
            <a:r>
              <a:rPr lang="en-US" dirty="0"/>
              <a:t>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C725-0EA3-C195-67DA-846A9B910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ABB6A-2453-0A78-8E84-CC63EC260A40}"/>
              </a:ext>
            </a:extLst>
          </p:cNvPr>
          <p:cNvSpPr>
            <a:spLocks noGrp="1"/>
          </p:cNvSpPr>
          <p:nvPr>
            <p:ph type="title"/>
          </p:nvPr>
        </p:nvSpPr>
        <p:spPr>
          <a:xfrm>
            <a:off x="628649" y="365126"/>
            <a:ext cx="8127043" cy="1325563"/>
          </a:xfrm>
        </p:spPr>
        <p:txBody>
          <a:bodyPr/>
          <a:lstStyle/>
          <a:p>
            <a:r>
              <a:rPr lang="en-US" altLang="zh-CN" dirty="0"/>
              <a:t>LOQ course evaluation survey</a:t>
            </a:r>
            <a:endParaRPr lang="en-US" dirty="0"/>
          </a:p>
        </p:txBody>
      </p:sp>
      <p:sp>
        <p:nvSpPr>
          <p:cNvPr id="5" name="Slide Number Placeholder 4">
            <a:extLst>
              <a:ext uri="{FF2B5EF4-FFF2-40B4-BE49-F238E27FC236}">
                <a16:creationId xmlns:a16="http://schemas.microsoft.com/office/drawing/2014/main" id="{635AACED-8117-65AD-0BF7-DDA425365767}"/>
              </a:ext>
            </a:extLst>
          </p:cNvPr>
          <p:cNvSpPr>
            <a:spLocks noGrp="1"/>
          </p:cNvSpPr>
          <p:nvPr>
            <p:ph type="sldNum" sz="quarter" idx="12"/>
          </p:nvPr>
        </p:nvSpPr>
        <p:spPr/>
        <p:txBody>
          <a:bodyPr/>
          <a:lstStyle/>
          <a:p>
            <a:fld id="{6DCFA791-3060-7643-8677-86D470F57523}" type="slidenum">
              <a:rPr lang="en-US" smtClean="0"/>
              <a:pPr/>
              <a:t>52</a:t>
            </a:fld>
            <a:endParaRPr lang="en-US"/>
          </a:p>
        </p:txBody>
      </p:sp>
      <p:sp>
        <p:nvSpPr>
          <p:cNvPr id="3" name="Content Placeholder 2">
            <a:extLst>
              <a:ext uri="{FF2B5EF4-FFF2-40B4-BE49-F238E27FC236}">
                <a16:creationId xmlns:a16="http://schemas.microsoft.com/office/drawing/2014/main" id="{F367368E-4EA6-A1EA-7367-5F5C2742F9F2}"/>
              </a:ext>
            </a:extLst>
          </p:cNvPr>
          <p:cNvSpPr>
            <a:spLocks noGrp="1"/>
          </p:cNvSpPr>
          <p:nvPr>
            <p:ph idx="1"/>
          </p:nvPr>
        </p:nvSpPr>
        <p:spPr>
          <a:xfrm>
            <a:off x="714025" y="1513616"/>
            <a:ext cx="7886700" cy="5087940"/>
          </a:xfrm>
        </p:spPr>
        <p:txBody>
          <a:bodyPr>
            <a:normAutofit/>
          </a:bodyPr>
          <a:lstStyle/>
          <a:p>
            <a:r>
              <a:rPr lang="en-US" sz="2400" dirty="0"/>
              <a:t>Appreciate your insightful feedback!</a:t>
            </a:r>
          </a:p>
          <a:p>
            <a:r>
              <a:rPr lang="en-US" sz="2400" dirty="0"/>
              <a:t>LOQ system: </a:t>
            </a:r>
            <a:r>
              <a:rPr lang="en-US" sz="2400" dirty="0">
                <a:hlinkClick r:id="rId3"/>
              </a:rPr>
              <a:t>https://onlinesurvey.cityu.edu.hk/</a:t>
            </a:r>
            <a:endParaRPr lang="en-US" sz="2400" dirty="0"/>
          </a:p>
          <a:p>
            <a:r>
              <a:rPr lang="en-US" sz="2400" dirty="0"/>
              <a:t>Also available on Canvas course site.</a:t>
            </a:r>
          </a:p>
          <a:p>
            <a:endParaRPr lang="en-US" sz="2400" dirty="0"/>
          </a:p>
        </p:txBody>
      </p:sp>
      <p:pic>
        <p:nvPicPr>
          <p:cNvPr id="1026" name="Picture 2">
            <a:extLst>
              <a:ext uri="{FF2B5EF4-FFF2-40B4-BE49-F238E27FC236}">
                <a16:creationId xmlns:a16="http://schemas.microsoft.com/office/drawing/2014/main" id="{07238D77-8514-A190-8D8D-03B011846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88" y="2924908"/>
            <a:ext cx="32702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29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twork graph shows influential Twitter accounts involved in Luftdaten's retweet networks. In other words, it shows how far Luftdaten's online discourse reached. About the graph: Each node represents a Twitter account. Node sizes indicate follower numbers. If an account has more than 10k followers, the follower number is shown. The text is in red if the account has more than 100k followers. The graphs are created by the Python package NetworkX (for details see 3.3).">
            <a:extLst>
              <a:ext uri="{FF2B5EF4-FFF2-40B4-BE49-F238E27FC236}">
                <a16:creationId xmlns:a16="http://schemas.microsoft.com/office/drawing/2014/main" id="{D671311F-5B3B-A168-1279-275C95455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 y="897827"/>
            <a:ext cx="7353301" cy="54585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83870" y="77819"/>
            <a:ext cx="7886700" cy="1325563"/>
          </a:xfrm>
        </p:spPr>
        <p:txBody>
          <a:bodyPr/>
          <a:lstStyle/>
          <a:p>
            <a:r>
              <a:rPr lang="en-US" dirty="0"/>
              <a:t>Networks after ``Big Data”</a:t>
            </a:r>
          </a:p>
        </p:txBody>
      </p:sp>
      <p:sp>
        <p:nvSpPr>
          <p:cNvPr id="4" name="Slide Number Placeholder 3"/>
          <p:cNvSpPr>
            <a:spLocks noGrp="1"/>
          </p:cNvSpPr>
          <p:nvPr>
            <p:ph type="sldNum" sz="quarter" idx="12"/>
          </p:nvPr>
        </p:nvSpPr>
        <p:spPr/>
        <p:txBody>
          <a:bodyPr/>
          <a:lstStyle/>
          <a:p>
            <a:fld id="{9B859509-BFEE-CA40-84A0-0163C85EF061}" type="slidenum">
              <a:rPr lang="en-US" smtClean="0"/>
              <a:t>6</a:t>
            </a:fld>
            <a:endParaRPr lang="en-US"/>
          </a:p>
        </p:txBody>
      </p:sp>
      <p:sp>
        <p:nvSpPr>
          <p:cNvPr id="5" name="Rectangle 4"/>
          <p:cNvSpPr/>
          <p:nvPr/>
        </p:nvSpPr>
        <p:spPr>
          <a:xfrm>
            <a:off x="5279321" y="5586910"/>
            <a:ext cx="3526928" cy="769441"/>
          </a:xfrm>
          <a:prstGeom prst="rect">
            <a:avLst/>
          </a:prstGeom>
        </p:spPr>
        <p:txBody>
          <a:bodyPr wrap="none">
            <a:spAutoFit/>
          </a:bodyPr>
          <a:lstStyle/>
          <a:p>
            <a:pPr algn="ctr">
              <a:spcBef>
                <a:spcPct val="20000"/>
              </a:spcBef>
            </a:pPr>
            <a:r>
              <a:rPr lang="en-US" sz="2000" dirty="0"/>
              <a:t>Retweet network (Hamm 2021)</a:t>
            </a:r>
          </a:p>
          <a:p>
            <a:pPr algn="ctr">
              <a:spcBef>
                <a:spcPct val="20000"/>
              </a:spcBef>
            </a:pPr>
            <a:r>
              <a:rPr lang="en-US" sz="2000" dirty="0"/>
              <a:t>DOI: 10.1145/3411764.3445667</a:t>
            </a:r>
          </a:p>
        </p:txBody>
      </p:sp>
    </p:spTree>
    <p:extLst>
      <p:ext uri="{BB962C8B-B14F-4D97-AF65-F5344CB8AC3E}">
        <p14:creationId xmlns:p14="http://schemas.microsoft.com/office/powerpoint/2010/main" val="296591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194123"/>
            <a:ext cx="7886700" cy="1325563"/>
          </a:xfrm>
        </p:spPr>
        <p:txBody>
          <a:bodyPr/>
          <a:lstStyle/>
          <a:p>
            <a:r>
              <a:rPr lang="en-US" dirty="0"/>
              <a:t>Information Networks</a:t>
            </a:r>
          </a:p>
        </p:txBody>
      </p:sp>
      <p:grpSp>
        <p:nvGrpSpPr>
          <p:cNvPr id="12" name="Group 11"/>
          <p:cNvGrpSpPr/>
          <p:nvPr/>
        </p:nvGrpSpPr>
        <p:grpSpPr>
          <a:xfrm>
            <a:off x="251367" y="1293902"/>
            <a:ext cx="8641266" cy="5038691"/>
            <a:chOff x="1898683" y="-291101"/>
            <a:chExt cx="8641266" cy="5038691"/>
          </a:xfrm>
        </p:grpSpPr>
        <p:pic>
          <p:nvPicPr>
            <p:cNvPr id="9" name="Picture 8" descr="blo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780" y="-291101"/>
              <a:ext cx="7065552" cy="4681784"/>
            </a:xfrm>
            <a:prstGeom prst="rect">
              <a:avLst/>
            </a:prstGeom>
          </p:spPr>
        </p:pic>
        <p:sp>
          <p:nvSpPr>
            <p:cNvPr id="11" name="Rectangle 10"/>
            <p:cNvSpPr/>
            <p:nvPr/>
          </p:nvSpPr>
          <p:spPr>
            <a:xfrm>
              <a:off x="1898683" y="4378258"/>
              <a:ext cx="8641266" cy="369332"/>
            </a:xfrm>
            <a:prstGeom prst="rect">
              <a:avLst/>
            </a:prstGeom>
          </p:spPr>
          <p:txBody>
            <a:bodyPr wrap="square">
              <a:spAutoFit/>
            </a:bodyPr>
            <a:lstStyle/>
            <a:p>
              <a:pPr algn="ctr"/>
              <a:r>
                <a:rPr lang="en-US" dirty="0"/>
                <a:t> Communication between left-wing and right-wing political blogs (</a:t>
              </a:r>
              <a:r>
                <a:rPr lang="en-US" dirty="0" err="1"/>
                <a:t>Adamic</a:t>
              </a:r>
              <a:r>
                <a:rPr lang="en-US" dirty="0"/>
                <a:t> and Glance)</a:t>
              </a:r>
            </a:p>
          </p:txBody>
        </p:sp>
      </p:grpSp>
      <p:sp>
        <p:nvSpPr>
          <p:cNvPr id="3" name="Slide Number Placeholder 2"/>
          <p:cNvSpPr>
            <a:spLocks noGrp="1"/>
          </p:cNvSpPr>
          <p:nvPr>
            <p:ph type="sldNum" sz="quarter" idx="12"/>
          </p:nvPr>
        </p:nvSpPr>
        <p:spPr/>
        <p:txBody>
          <a:bodyPr/>
          <a:lstStyle/>
          <a:p>
            <a:fld id="{9B859509-BFEE-CA40-84A0-0163C85EF061}" type="slidenum">
              <a:rPr lang="en-US" smtClean="0"/>
              <a:t>7</a:t>
            </a:fld>
            <a:endParaRPr lang="en-US"/>
          </a:p>
        </p:txBody>
      </p:sp>
    </p:spTree>
    <p:extLst>
      <p:ext uri="{BB962C8B-B14F-4D97-AF65-F5344CB8AC3E}">
        <p14:creationId xmlns:p14="http://schemas.microsoft.com/office/powerpoint/2010/main" val="163618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3059" y="2139603"/>
            <a:ext cx="3818861" cy="3332224"/>
            <a:chOff x="4142486" y="1535806"/>
            <a:chExt cx="4441464" cy="3769954"/>
          </a:xfrm>
        </p:grpSpPr>
        <p:pic>
          <p:nvPicPr>
            <p:cNvPr id="4" name="Picture 3" descr="HP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486" y="1535806"/>
              <a:ext cx="4441464" cy="2910620"/>
            </a:xfrm>
            <a:prstGeom prst="rect">
              <a:avLst/>
            </a:prstGeom>
          </p:spPr>
        </p:pic>
        <p:sp>
          <p:nvSpPr>
            <p:cNvPr id="11" name="TextBox 10"/>
            <p:cNvSpPr txBox="1"/>
            <p:nvPr/>
          </p:nvSpPr>
          <p:spPr>
            <a:xfrm>
              <a:off x="4547505" y="4574525"/>
              <a:ext cx="3631422" cy="731235"/>
            </a:xfrm>
            <a:prstGeom prst="rect">
              <a:avLst/>
            </a:prstGeom>
            <a:noFill/>
          </p:spPr>
          <p:txBody>
            <a:bodyPr wrap="none" rtlCol="0">
              <a:spAutoFit/>
            </a:bodyPr>
            <a:lstStyle/>
            <a:p>
              <a:pPr algn="ctr"/>
              <a:r>
                <a:rPr lang="en-US" dirty="0"/>
                <a:t>E-mail communication network </a:t>
              </a:r>
              <a:br>
                <a:rPr lang="en-US" dirty="0"/>
              </a:br>
              <a:r>
                <a:rPr lang="en-US" dirty="0"/>
                <a:t>among 436 HP employees </a:t>
              </a:r>
            </a:p>
          </p:txBody>
        </p:sp>
      </p:grpSp>
      <p:pic>
        <p:nvPicPr>
          <p:cNvPr id="3074" name="Picture 2" descr="Facebook dataset, untangled. Strong friendship relations seem to be strongly dependent on dormitory.">
            <a:extLst>
              <a:ext uri="{FF2B5EF4-FFF2-40B4-BE49-F238E27FC236}">
                <a16:creationId xmlns:a16="http://schemas.microsoft.com/office/drawing/2014/main" id="{83E459D5-0287-7FE9-AEA0-760F006C3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470" y="647220"/>
            <a:ext cx="5380362" cy="44138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1580" y="54484"/>
            <a:ext cx="7886700" cy="1325563"/>
          </a:xfrm>
        </p:spPr>
        <p:txBody>
          <a:bodyPr/>
          <a:lstStyle/>
          <a:p>
            <a:r>
              <a:rPr lang="en-US" dirty="0"/>
              <a:t>Social Networks</a:t>
            </a:r>
          </a:p>
        </p:txBody>
      </p:sp>
      <p:sp>
        <p:nvSpPr>
          <p:cNvPr id="13" name="TextBox 12"/>
          <p:cNvSpPr txBox="1"/>
          <p:nvPr/>
        </p:nvSpPr>
        <p:spPr>
          <a:xfrm>
            <a:off x="4380015" y="5148661"/>
            <a:ext cx="3823271" cy="646331"/>
          </a:xfrm>
          <a:prstGeom prst="rect">
            <a:avLst/>
          </a:prstGeom>
          <a:noFill/>
        </p:spPr>
        <p:txBody>
          <a:bodyPr wrap="square" rtlCol="0">
            <a:spAutoFit/>
          </a:bodyPr>
          <a:lstStyle/>
          <a:p>
            <a:pPr algn="ctr"/>
            <a:r>
              <a:rPr lang="en-US" dirty="0"/>
              <a:t>Facebook network of university students (color shows dormitory)</a:t>
            </a:r>
          </a:p>
        </p:txBody>
      </p:sp>
      <p:sp>
        <p:nvSpPr>
          <p:cNvPr id="3" name="Slide Number Placeholder 2"/>
          <p:cNvSpPr>
            <a:spLocks noGrp="1"/>
          </p:cNvSpPr>
          <p:nvPr>
            <p:ph type="sldNum" sz="quarter" idx="12"/>
          </p:nvPr>
        </p:nvSpPr>
        <p:spPr/>
        <p:txBody>
          <a:bodyPr/>
          <a:lstStyle/>
          <a:p>
            <a:fld id="{9B859509-BFEE-CA40-84A0-0163C85EF061}" type="slidenum">
              <a:rPr lang="en-US" smtClean="0"/>
              <a:t>8</a:t>
            </a:fld>
            <a:endParaRPr lang="en-US"/>
          </a:p>
        </p:txBody>
      </p:sp>
    </p:spTree>
    <p:extLst>
      <p:ext uri="{BB962C8B-B14F-4D97-AF65-F5344CB8AC3E}">
        <p14:creationId xmlns:p14="http://schemas.microsoft.com/office/powerpoint/2010/main" val="79273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a:t>
            </a:r>
          </a:p>
        </p:txBody>
      </p:sp>
      <p:sp>
        <p:nvSpPr>
          <p:cNvPr id="3" name="Content Placeholder 2"/>
          <p:cNvSpPr>
            <a:spLocks noGrp="1"/>
          </p:cNvSpPr>
          <p:nvPr>
            <p:ph idx="1"/>
          </p:nvPr>
        </p:nvSpPr>
        <p:spPr/>
        <p:txBody>
          <a:bodyPr/>
          <a:lstStyle/>
          <a:p>
            <a:r>
              <a:rPr lang="en-US" dirty="0"/>
              <a:t>Trade networks</a:t>
            </a:r>
          </a:p>
          <a:p>
            <a:r>
              <a:rPr lang="en-US" dirty="0"/>
              <a:t>Financial networks</a:t>
            </a:r>
          </a:p>
          <a:p>
            <a:r>
              <a:rPr lang="en-US" dirty="0"/>
              <a:t>Citation networks</a:t>
            </a:r>
          </a:p>
          <a:p>
            <a:r>
              <a:rPr lang="en-US" dirty="0"/>
              <a:t>Collaboration networks</a:t>
            </a:r>
          </a:p>
          <a:p>
            <a:r>
              <a:rPr lang="en-US" dirty="0"/>
              <a:t>Mentorship networks</a:t>
            </a:r>
          </a:p>
          <a:p>
            <a:r>
              <a:rPr lang="en-US" dirty="0"/>
              <a:t>Epidemic networks </a:t>
            </a:r>
          </a:p>
          <a:p>
            <a:r>
              <a:rPr lang="is-IS" dirty="0"/>
              <a:t>…</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9B859509-BFEE-CA40-84A0-0163C85EF061}" type="slidenum">
              <a:rPr lang="en-US" smtClean="0"/>
              <a:t>9</a:t>
            </a:fld>
            <a:endParaRPr lang="en-US"/>
          </a:p>
        </p:txBody>
      </p:sp>
      <p:pic>
        <p:nvPicPr>
          <p:cNvPr id="5" name="Picture 8" descr="Networks, Crowds, and Markets: Reasoning about a Highly Connected World See  more 1st Edition1st Edition">
            <a:extLst>
              <a:ext uri="{FF2B5EF4-FFF2-40B4-BE49-F238E27FC236}">
                <a16:creationId xmlns:a16="http://schemas.microsoft.com/office/drawing/2014/main" id="{C3D82081-623E-4C77-2BBF-7E8EB06E1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748" y="2357126"/>
            <a:ext cx="2249312" cy="32883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A41556-7F4D-58A1-9F07-014EB27358B9}"/>
              </a:ext>
            </a:extLst>
          </p:cNvPr>
          <p:cNvSpPr txBox="1"/>
          <p:nvPr/>
        </p:nvSpPr>
        <p:spPr>
          <a:xfrm>
            <a:off x="1043940" y="5942567"/>
            <a:ext cx="7056120" cy="369332"/>
          </a:xfrm>
          <a:prstGeom prst="rect">
            <a:avLst/>
          </a:prstGeom>
          <a:noFill/>
        </p:spPr>
        <p:txBody>
          <a:bodyPr wrap="square">
            <a:spAutoFit/>
          </a:bodyPr>
          <a:lstStyle/>
          <a:p>
            <a:r>
              <a:rPr lang="en-US" dirty="0"/>
              <a:t>Free online: </a:t>
            </a:r>
            <a:r>
              <a:rPr lang="en-US" dirty="0">
                <a:solidFill>
                  <a:srgbClr val="0563C1"/>
                </a:solidFill>
                <a:hlinkClick r:id="rId3">
                  <a:extLst>
                    <a:ext uri="{A12FA001-AC4F-418D-AE19-62706E023703}">
                      <ahyp:hlinkClr xmlns:ahyp="http://schemas.microsoft.com/office/drawing/2018/hyperlinkcolor" val="tx"/>
                    </a:ext>
                  </a:extLst>
                </a:hlinkClick>
              </a:rPr>
              <a:t>https://www.cs.cornell.edu/home/kleinber/networks-book/</a:t>
            </a:r>
            <a:endParaRPr lang="en-US" dirty="0"/>
          </a:p>
        </p:txBody>
      </p:sp>
      <p:sp>
        <p:nvSpPr>
          <p:cNvPr id="6" name="TextBox 5">
            <a:extLst>
              <a:ext uri="{FF2B5EF4-FFF2-40B4-BE49-F238E27FC236}">
                <a16:creationId xmlns:a16="http://schemas.microsoft.com/office/drawing/2014/main" id="{7DFE9D8B-2E0C-7512-FB2C-2EACD9C47B9C}"/>
              </a:ext>
            </a:extLst>
          </p:cNvPr>
          <p:cNvSpPr txBox="1"/>
          <p:nvPr/>
        </p:nvSpPr>
        <p:spPr>
          <a:xfrm>
            <a:off x="3773113" y="1313974"/>
            <a:ext cx="4985850" cy="830997"/>
          </a:xfrm>
          <a:prstGeom prst="rect">
            <a:avLst/>
          </a:prstGeom>
          <a:noFill/>
        </p:spPr>
        <p:txBody>
          <a:bodyPr wrap="square" rtlCol="0">
            <a:spAutoFit/>
          </a:bodyPr>
          <a:lstStyle/>
          <a:p>
            <a:r>
              <a:rPr lang="en-US" sz="2400" dirty="0">
                <a:solidFill>
                  <a:srgbClr val="C00000"/>
                </a:solidFill>
              </a:rPr>
              <a:t>This is why we need statistical models and algorithms to study networks!</a:t>
            </a:r>
          </a:p>
        </p:txBody>
      </p:sp>
    </p:spTree>
    <p:extLst>
      <p:ext uri="{BB962C8B-B14F-4D97-AF65-F5344CB8AC3E}">
        <p14:creationId xmlns:p14="http://schemas.microsoft.com/office/powerpoint/2010/main" val="133783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hang" id="{16B57925-4BF1-1F47-9CC9-F9B8FF84AD2B}" vid="{9FDA24BC-AEBA-8448-BDDE-8ACFED3938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11532</TotalTime>
  <Words>3229</Words>
  <Application>Microsoft Macintosh PowerPoint</Application>
  <PresentationFormat>On-screen Show (4:3)</PresentationFormat>
  <Paragraphs>470</Paragraphs>
  <Slides>52</Slides>
  <Notes>20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6" baseType="lpstr">
      <vt:lpstr>Adobe Devanagari</vt:lpstr>
      <vt:lpstr>LM Sans 12</vt:lpstr>
      <vt:lpstr>system-ui</vt:lpstr>
      <vt:lpstr>Abadi MT Condensed Extra Bold</vt:lpstr>
      <vt:lpstr>Abadi MT Condensed Light</vt:lpstr>
      <vt:lpstr>Arial</vt:lpstr>
      <vt:lpstr>Calibri</vt:lpstr>
      <vt:lpstr>Cambria Math</vt:lpstr>
      <vt:lpstr>Courier New</vt:lpstr>
      <vt:lpstr>Symbol</vt:lpstr>
      <vt:lpstr>Verdana</vt:lpstr>
      <vt:lpstr>Wingdings</vt:lpstr>
      <vt:lpstr>Office Theme</vt:lpstr>
      <vt:lpstr>Bitmap Image</vt:lpstr>
      <vt:lpstr>Introduction to Social Media Analytics (Lec 9)</vt:lpstr>
      <vt:lpstr>Topics for this week</vt:lpstr>
      <vt:lpstr>Network Science</vt:lpstr>
      <vt:lpstr>Networks before ``Big Data”</vt:lpstr>
      <vt:lpstr>Biological Networks</vt:lpstr>
      <vt:lpstr>Networks after ``Big Data”</vt:lpstr>
      <vt:lpstr>Information Networks</vt:lpstr>
      <vt:lpstr>Social Networks</vt:lpstr>
      <vt:lpstr>And more…</vt:lpstr>
      <vt:lpstr>Network definition &amp; vocabulary </vt:lpstr>
      <vt:lpstr>Degree of nodes</vt:lpstr>
      <vt:lpstr>Average distance</vt:lpstr>
      <vt:lpstr>The small-world experiment</vt:lpstr>
      <vt:lpstr>Six-degree replicated</vt:lpstr>
      <vt:lpstr>Even shorter distance on FB</vt:lpstr>
      <vt:lpstr>Clustering (transitivity)</vt:lpstr>
      <vt:lpstr>High clustering coefficient</vt:lpstr>
      <vt:lpstr>Properties of real social networks</vt:lpstr>
      <vt:lpstr>Models of network formation </vt:lpstr>
      <vt:lpstr>Random graph (ER model)</vt:lpstr>
      <vt:lpstr>Random graph phase transition</vt:lpstr>
      <vt:lpstr>Properties of the ER model</vt:lpstr>
      <vt:lpstr>High clustering in social networks</vt:lpstr>
      <vt:lpstr>Watts–Strogatz model</vt:lpstr>
      <vt:lpstr>WS model (Small-world networks)</vt:lpstr>
      <vt:lpstr>Model simulation</vt:lpstr>
      <vt:lpstr>Poisson degree dist. in ER graphs</vt:lpstr>
      <vt:lpstr>Power-law degree distribution</vt:lpstr>
      <vt:lpstr>Power-law distribution</vt:lpstr>
      <vt:lpstr>Barabási–Albert (scale-free) model</vt:lpstr>
      <vt:lpstr>Simulations of the BA model</vt:lpstr>
      <vt:lpstr>Preferential attachment is the key</vt:lpstr>
      <vt:lpstr>More hubs in scale-free networks</vt:lpstr>
      <vt:lpstr>Friendship paradox</vt:lpstr>
      <vt:lpstr>Finding hubs and influentials</vt:lpstr>
      <vt:lpstr>Measures of node centrality</vt:lpstr>
      <vt:lpstr>Degree centrality</vt:lpstr>
      <vt:lpstr>PageRank algorithm</vt:lpstr>
      <vt:lpstr>PageRank algorithm</vt:lpstr>
      <vt:lpstr>Betweenness centrality</vt:lpstr>
      <vt:lpstr>Betweenness centrality</vt:lpstr>
      <vt:lpstr>Closeness centrality</vt:lpstr>
      <vt:lpstr>Comparing different measures</vt:lpstr>
      <vt:lpstr>Edge betweenness centrality</vt:lpstr>
      <vt:lpstr>Strong ties and weak ties</vt:lpstr>
      <vt:lpstr>Quick survey</vt:lpstr>
      <vt:lpstr>Strength of weak tie (classic theory)</vt:lpstr>
      <vt:lpstr>Evidence (observational) on Facebook</vt:lpstr>
      <vt:lpstr>Replicated by LinkedIn experiment</vt:lpstr>
      <vt:lpstr>Link prediction</vt:lpstr>
      <vt:lpstr>Course notes</vt:lpstr>
      <vt:lpstr>LOQ course evaluation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SEEM4112 Computing Methods in Data Analytics 1. Introduction</dc:title>
  <dc:creator>Q Z</dc:creator>
  <cp:lastModifiedBy>Hao Peng</cp:lastModifiedBy>
  <cp:revision>342</cp:revision>
  <dcterms:created xsi:type="dcterms:W3CDTF">2019-01-16T16:49:18Z</dcterms:created>
  <dcterms:modified xsi:type="dcterms:W3CDTF">2025-11-13T03:40:24Z</dcterms:modified>
</cp:coreProperties>
</file>